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43"/>
  </p:notesMasterIdLst>
  <p:handoutMasterIdLst>
    <p:handoutMasterId r:id="rId44"/>
  </p:handoutMasterIdLst>
  <p:sldIdLst>
    <p:sldId id="256" r:id="rId2"/>
    <p:sldId id="283" r:id="rId3"/>
    <p:sldId id="286" r:id="rId4"/>
    <p:sldId id="287" r:id="rId5"/>
    <p:sldId id="302" r:id="rId6"/>
    <p:sldId id="288" r:id="rId7"/>
    <p:sldId id="289" r:id="rId8"/>
    <p:sldId id="290" r:id="rId9"/>
    <p:sldId id="291" r:id="rId10"/>
    <p:sldId id="292" r:id="rId11"/>
    <p:sldId id="293" r:id="rId12"/>
    <p:sldId id="295" r:id="rId13"/>
    <p:sldId id="296" r:id="rId14"/>
    <p:sldId id="297" r:id="rId15"/>
    <p:sldId id="298" r:id="rId16"/>
    <p:sldId id="299" r:id="rId17"/>
    <p:sldId id="257" r:id="rId18"/>
    <p:sldId id="258" r:id="rId19"/>
    <p:sldId id="259" r:id="rId20"/>
    <p:sldId id="261" r:id="rId21"/>
    <p:sldId id="265" r:id="rId22"/>
    <p:sldId id="260" r:id="rId23"/>
    <p:sldId id="266" r:id="rId24"/>
    <p:sldId id="267" r:id="rId25"/>
    <p:sldId id="268" r:id="rId26"/>
    <p:sldId id="269" r:id="rId27"/>
    <p:sldId id="272" r:id="rId28"/>
    <p:sldId id="273" r:id="rId29"/>
    <p:sldId id="270" r:id="rId30"/>
    <p:sldId id="274" r:id="rId31"/>
    <p:sldId id="276" r:id="rId32"/>
    <p:sldId id="275" r:id="rId33"/>
    <p:sldId id="277" r:id="rId34"/>
    <p:sldId id="279" r:id="rId35"/>
    <p:sldId id="278" r:id="rId36"/>
    <p:sldId id="280" r:id="rId37"/>
    <p:sldId id="271" r:id="rId38"/>
    <p:sldId id="281" r:id="rId39"/>
    <p:sldId id="264" r:id="rId40"/>
    <p:sldId id="301" r:id="rId41"/>
    <p:sldId id="300" r:id="rId42"/>
  </p:sldIdLst>
  <p:sldSz cx="9144000" cy="6858000" type="screen4x3"/>
  <p:notesSz cx="6797675" cy="9926638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00FFFF"/>
    <a:srgbClr val="FFFF00"/>
    <a:srgbClr val="99CCFF"/>
    <a:srgbClr val="FFFFFF"/>
    <a:srgbClr val="969696"/>
    <a:srgbClr val="C0C0C0"/>
    <a:srgbClr val="6666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48" y="-5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DFFAC36C-FB21-4BF5-8313-22156C5C240C}" type="datetimeFigureOut">
              <a:rPr lang="pt-BR"/>
              <a:pPr>
                <a:defRPr/>
              </a:pPr>
              <a:t>11/05/2010</a:t>
            </a:fld>
            <a:endParaRPr lang="pt-BR"/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CE9E338C-33A4-4A79-A14B-6BDD5BBBC6B0}" type="slidenum">
              <a:rPr lang="pt-BR"/>
              <a:pPr>
                <a:defRPr/>
              </a:pPr>
              <a:t>‹N°›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1EDF32A-F654-400C-A156-06C166F49473}" type="datetimeFigureOut">
              <a:rPr lang="pt-BR"/>
              <a:pPr>
                <a:defRPr/>
              </a:pPr>
              <a:t>11/05/2010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56C9EBE-84AD-4EB3-B90E-E01BB42903FB}" type="slidenum">
              <a:rPr lang="pt-BR"/>
              <a:pPr>
                <a:defRPr/>
              </a:pPr>
              <a:t>‹N°›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t-BR" smtClean="0"/>
              <a:t>Incluir figuras da análise comparativa de acidentes nos diversos modais</a:t>
            </a:r>
          </a:p>
        </p:txBody>
      </p:sp>
      <p:sp>
        <p:nvSpPr>
          <p:cNvPr id="19459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AA3FE38-C336-411B-BD25-AEDA048EAF0C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t-BR" smtClean="0"/>
              <a:t>Incluir figuras da análise comparativa de acidentes nos diversos modais</a:t>
            </a:r>
          </a:p>
        </p:txBody>
      </p:sp>
      <p:sp>
        <p:nvSpPr>
          <p:cNvPr id="39939" name="Espaço Reservado para Número de Slide 3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D7277A1-5AAB-4E5B-834F-F04804973F17}" type="slidenum">
              <a:rPr lang="pt-BR" sz="1200">
                <a:latin typeface="Calibri" pitchFamily="34" charset="0"/>
              </a:rPr>
              <a:pPr algn="r"/>
              <a:t>21</a:t>
            </a:fld>
            <a:endParaRPr lang="pt-BR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BR">
                  <a:cs typeface="+mn-cs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BR">
                  <a:cs typeface="+mn-cs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BR">
                  <a:cs typeface="+mn-cs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BR">
                  <a:cs typeface="+mn-cs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BR">
                  <a:cs typeface="+mn-cs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cs typeface="+mn-cs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cs typeface="+mn-cs"/>
              </a:endParaRPr>
            </a:p>
          </p:txBody>
        </p:sp>
      </p:grpSp>
      <p:sp>
        <p:nvSpPr>
          <p:cNvPr id="28683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4800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28684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5707FA-201B-43AC-82F2-DBC935BF93FD}" type="datetimeFigureOut">
              <a:rPr lang="pt-BR"/>
              <a:pPr>
                <a:defRPr/>
              </a:pPr>
              <a:t>11/05/2010</a:t>
            </a:fld>
            <a:endParaRPr lang="pt-BR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A72965-9BDC-45D3-8D0E-C3BB67F12BDC}" type="slidenum">
              <a:rPr lang="pt-BR"/>
              <a:pPr>
                <a:defRPr/>
              </a:pPr>
              <a:t>‹N°›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Clique para editar os estilos do texto mestre</a:t>
            </a:r>
          </a:p>
          <a:p>
            <a:pPr lvl="1"/>
            <a:r>
              <a:rPr lang="en-US"/>
              <a:t>Segundo nível</a:t>
            </a:r>
          </a:p>
          <a:p>
            <a:pPr lvl="2"/>
            <a:r>
              <a:rPr lang="en-US"/>
              <a:t>Terceiro nível</a:t>
            </a:r>
          </a:p>
          <a:p>
            <a:pPr lvl="3"/>
            <a:r>
              <a:rPr lang="en-US"/>
              <a:t>Quarto nível</a:t>
            </a:r>
          </a:p>
          <a:p>
            <a:pPr lvl="4"/>
            <a:r>
              <a:rPr lang="en-US"/>
              <a:t>Quinto nível</a:t>
            </a:r>
            <a:endParaRPr lang="pt-B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CECDFC-0BD8-4A7D-B5F9-30EE2D66574C}" type="datetimeFigureOut">
              <a:rPr lang="pt-BR"/>
              <a:pPr>
                <a:defRPr/>
              </a:pPr>
              <a:t>11/05/2010</a:t>
            </a:fld>
            <a:endParaRPr lang="pt-B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BBEBC2-021F-4410-981F-24F60E6710C4}" type="slidenum">
              <a:rPr lang="pt-BR"/>
              <a:pPr>
                <a:defRPr/>
              </a:pPr>
              <a:t>‹N°›</a:t>
            </a:fld>
            <a:endParaRPr lang="pt-BR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765175"/>
            <a:ext cx="2057400" cy="5360988"/>
          </a:xfrm>
        </p:spPr>
        <p:txBody>
          <a:bodyPr vert="eaVert"/>
          <a:lstStyle/>
          <a:p>
            <a:r>
              <a:rPr lang="en-US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765175"/>
            <a:ext cx="6019800" cy="5360988"/>
          </a:xfrm>
        </p:spPr>
        <p:txBody>
          <a:bodyPr vert="eaVert"/>
          <a:lstStyle/>
          <a:p>
            <a:pPr lvl="0"/>
            <a:r>
              <a:rPr lang="en-US"/>
              <a:t>Clique para editar os estilos do texto mestre</a:t>
            </a:r>
          </a:p>
          <a:p>
            <a:pPr lvl="1"/>
            <a:r>
              <a:rPr lang="en-US"/>
              <a:t>Segundo nível</a:t>
            </a:r>
          </a:p>
          <a:p>
            <a:pPr lvl="2"/>
            <a:r>
              <a:rPr lang="en-US"/>
              <a:t>Terceiro nível</a:t>
            </a:r>
          </a:p>
          <a:p>
            <a:pPr lvl="3"/>
            <a:r>
              <a:rPr lang="en-US"/>
              <a:t>Quarto nível</a:t>
            </a:r>
          </a:p>
          <a:p>
            <a:pPr lvl="4"/>
            <a:r>
              <a:rPr lang="en-US"/>
              <a:t>Quinto nível</a:t>
            </a:r>
            <a:endParaRPr lang="pt-B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067B16-4F8D-457F-AB35-29D47EF9EEE3}" type="datetimeFigureOut">
              <a:rPr lang="pt-BR"/>
              <a:pPr>
                <a:defRPr/>
              </a:pPr>
              <a:t>11/05/2010</a:t>
            </a:fld>
            <a:endParaRPr lang="pt-B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82CE3B-B133-4E63-B14D-D86BD0C3CDF9}" type="slidenum">
              <a:rPr lang="pt-BR"/>
              <a:pPr>
                <a:defRPr/>
              </a:pPr>
              <a:t>‹N°›</a:t>
            </a:fld>
            <a:endParaRPr lang="pt-BR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65175"/>
            <a:ext cx="8229600" cy="652463"/>
          </a:xfrm>
        </p:spPr>
        <p:txBody>
          <a:bodyPr/>
          <a:lstStyle/>
          <a:p>
            <a:r>
              <a:rPr lang="en-US"/>
              <a:t>Clique para editar o estilo do título mestre</a:t>
            </a:r>
            <a:endParaRPr lang="pt-BR"/>
          </a:p>
        </p:txBody>
      </p:sp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pt-BR" noProof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D798BF-03D8-4B34-A390-4D7DEB21846C}" type="datetimeFigureOut">
              <a:rPr lang="pt-BR"/>
              <a:pPr>
                <a:defRPr/>
              </a:pPr>
              <a:t>11/05/2010</a:t>
            </a:fld>
            <a:endParaRPr lang="pt-B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E5F880-B8AB-4F43-8ABA-176457FE2C57}" type="slidenum">
              <a:rPr lang="pt-BR"/>
              <a:pPr>
                <a:defRPr/>
              </a:pPr>
              <a:t>‹N°›</a:t>
            </a:fld>
            <a:endParaRPr lang="pt-BR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Clique para editar os estilos do texto mestre</a:t>
            </a:r>
          </a:p>
          <a:p>
            <a:pPr lvl="1"/>
            <a:r>
              <a:rPr lang="en-US"/>
              <a:t>Segundo nível</a:t>
            </a:r>
          </a:p>
          <a:p>
            <a:pPr lvl="2"/>
            <a:r>
              <a:rPr lang="en-US"/>
              <a:t>Terceiro nível</a:t>
            </a:r>
          </a:p>
          <a:p>
            <a:pPr lvl="3"/>
            <a:r>
              <a:rPr lang="en-US"/>
              <a:t>Quarto nível</a:t>
            </a:r>
          </a:p>
          <a:p>
            <a:pPr lvl="4"/>
            <a:r>
              <a:rPr lang="en-US"/>
              <a:t>Quinto nível</a:t>
            </a:r>
            <a:endParaRPr lang="pt-B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1C1284-7E93-453E-A654-0DE779FB06F0}" type="datetimeFigureOut">
              <a:rPr lang="pt-BR"/>
              <a:pPr>
                <a:defRPr/>
              </a:pPr>
              <a:t>11/05/2010</a:t>
            </a:fld>
            <a:endParaRPr lang="pt-B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EB6DF7-A26F-4348-BDDE-67EE5761B5BE}" type="slidenum">
              <a:rPr lang="pt-BR"/>
              <a:pPr>
                <a:defRPr/>
              </a:pPr>
              <a:t>‹N°›</a:t>
            </a:fld>
            <a:endParaRPr lang="pt-BR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Clique para editar os estilos do texto mestre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CC2C54-5393-44EF-9531-28E046175023}" type="datetimeFigureOut">
              <a:rPr lang="pt-BR"/>
              <a:pPr>
                <a:defRPr/>
              </a:pPr>
              <a:t>11/05/2010</a:t>
            </a:fld>
            <a:endParaRPr lang="pt-B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69026F-CC2A-41DD-8552-B8DF56BCDC5B}" type="slidenum">
              <a:rPr lang="pt-BR"/>
              <a:pPr>
                <a:defRPr/>
              </a:pPr>
              <a:t>‹N°›</a:t>
            </a:fld>
            <a:endParaRPr lang="pt-BR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Clique para editar os estilos do texto mestre</a:t>
            </a:r>
          </a:p>
          <a:p>
            <a:pPr lvl="1"/>
            <a:r>
              <a:rPr lang="en-US"/>
              <a:t>Segundo nível</a:t>
            </a:r>
          </a:p>
          <a:p>
            <a:pPr lvl="2"/>
            <a:r>
              <a:rPr lang="en-US"/>
              <a:t>Terceiro nível</a:t>
            </a:r>
          </a:p>
          <a:p>
            <a:pPr lvl="3"/>
            <a:r>
              <a:rPr lang="en-US"/>
              <a:t>Quarto nível</a:t>
            </a:r>
          </a:p>
          <a:p>
            <a:pPr lvl="4"/>
            <a:r>
              <a:rPr lang="en-US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Clique para editar os estilos do texto mestre</a:t>
            </a:r>
          </a:p>
          <a:p>
            <a:pPr lvl="1"/>
            <a:r>
              <a:rPr lang="en-US"/>
              <a:t>Segundo nível</a:t>
            </a:r>
          </a:p>
          <a:p>
            <a:pPr lvl="2"/>
            <a:r>
              <a:rPr lang="en-US"/>
              <a:t>Terceiro nível</a:t>
            </a:r>
          </a:p>
          <a:p>
            <a:pPr lvl="3"/>
            <a:r>
              <a:rPr lang="en-US"/>
              <a:t>Quarto nível</a:t>
            </a:r>
          </a:p>
          <a:p>
            <a:pPr lvl="4"/>
            <a:r>
              <a:rPr lang="en-US"/>
              <a:t>Quinto nível</a:t>
            </a:r>
            <a:endParaRPr lang="pt-BR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A683CC-C5B8-4DD7-B278-823CB85FEF8E}" type="datetimeFigureOut">
              <a:rPr lang="pt-BR"/>
              <a:pPr>
                <a:defRPr/>
              </a:pPr>
              <a:t>11/05/2010</a:t>
            </a:fld>
            <a:endParaRPr lang="pt-B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EEF5E8-BB59-4DFC-A2B8-CAC2C6DB8ADF}" type="slidenum">
              <a:rPr lang="pt-BR"/>
              <a:pPr>
                <a:defRPr/>
              </a:pPr>
              <a:t>‹N°›</a:t>
            </a:fld>
            <a:endParaRPr lang="pt-BR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Clique para editar os estilos do texto mestre</a:t>
            </a:r>
          </a:p>
          <a:p>
            <a:pPr lvl="1"/>
            <a:r>
              <a:rPr lang="en-US"/>
              <a:t>Segundo nível</a:t>
            </a:r>
          </a:p>
          <a:p>
            <a:pPr lvl="2"/>
            <a:r>
              <a:rPr lang="en-US"/>
              <a:t>Terceiro nível</a:t>
            </a:r>
          </a:p>
          <a:p>
            <a:pPr lvl="3"/>
            <a:r>
              <a:rPr lang="en-US"/>
              <a:t>Quarto nível</a:t>
            </a:r>
          </a:p>
          <a:p>
            <a:pPr lvl="4"/>
            <a:r>
              <a:rPr lang="en-US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Clique para editar os estilos do texto mestre</a:t>
            </a:r>
          </a:p>
          <a:p>
            <a:pPr lvl="1"/>
            <a:r>
              <a:rPr lang="en-US"/>
              <a:t>Segundo nível</a:t>
            </a:r>
          </a:p>
          <a:p>
            <a:pPr lvl="2"/>
            <a:r>
              <a:rPr lang="en-US"/>
              <a:t>Terceiro nível</a:t>
            </a:r>
          </a:p>
          <a:p>
            <a:pPr lvl="3"/>
            <a:r>
              <a:rPr lang="en-US"/>
              <a:t>Quarto nível</a:t>
            </a:r>
          </a:p>
          <a:p>
            <a:pPr lvl="4"/>
            <a:r>
              <a:rPr lang="en-US"/>
              <a:t>Quinto nível</a:t>
            </a:r>
            <a:endParaRPr lang="pt-BR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0EB347-3035-48F4-931C-F2BEB971104D}" type="datetimeFigureOut">
              <a:rPr lang="pt-BR"/>
              <a:pPr>
                <a:defRPr/>
              </a:pPr>
              <a:t>11/05/2010</a:t>
            </a:fld>
            <a:endParaRPr lang="pt-BR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80C3A5-0E49-4CE5-93C0-2B2612AC5303}" type="slidenum">
              <a:rPr lang="pt-BR"/>
              <a:pPr>
                <a:defRPr/>
              </a:pPr>
              <a:t>‹N°›</a:t>
            </a:fld>
            <a:endParaRPr lang="pt-BR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Clique para editar o estilo do título mestre</a:t>
            </a:r>
            <a:endParaRPr lang="pt-BR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373215-9467-4BA8-8471-4412CC1926D7}" type="datetimeFigureOut">
              <a:rPr lang="pt-BR"/>
              <a:pPr>
                <a:defRPr/>
              </a:pPr>
              <a:t>11/05/2010</a:t>
            </a:fld>
            <a:endParaRPr lang="pt-B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BEAAC9-D117-42BF-9EAC-FBD2C6608000}" type="slidenum">
              <a:rPr lang="pt-BR"/>
              <a:pPr>
                <a:defRPr/>
              </a:pPr>
              <a:t>‹N°›</a:t>
            </a:fld>
            <a:endParaRPr lang="pt-BR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D11F35-ADBE-4CAB-96AA-4DFF85BEA9B3}" type="datetimeFigureOut">
              <a:rPr lang="pt-BR"/>
              <a:pPr>
                <a:defRPr/>
              </a:pPr>
              <a:t>11/05/2010</a:t>
            </a:fld>
            <a:endParaRPr lang="pt-BR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62F4E9-A2FE-44DE-AD27-6598AAABE059}" type="slidenum">
              <a:rPr lang="pt-BR"/>
              <a:pPr>
                <a:defRPr/>
              </a:pPr>
              <a:t>‹N°›</a:t>
            </a:fld>
            <a:endParaRPr lang="pt-BR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Clique para editar os estilos do texto mestre</a:t>
            </a:r>
          </a:p>
          <a:p>
            <a:pPr lvl="1"/>
            <a:r>
              <a:rPr lang="en-US"/>
              <a:t>Segundo nível</a:t>
            </a:r>
          </a:p>
          <a:p>
            <a:pPr lvl="2"/>
            <a:r>
              <a:rPr lang="en-US"/>
              <a:t>Terceiro nível</a:t>
            </a:r>
          </a:p>
          <a:p>
            <a:pPr lvl="3"/>
            <a:r>
              <a:rPr lang="en-US"/>
              <a:t>Quarto nível</a:t>
            </a:r>
          </a:p>
          <a:p>
            <a:pPr lvl="4"/>
            <a:r>
              <a:rPr lang="en-US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Clique para editar os estilos do texto mestre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D3AEDF-6D00-43E6-BE93-2F6B6A2F09EA}" type="datetimeFigureOut">
              <a:rPr lang="pt-BR"/>
              <a:pPr>
                <a:defRPr/>
              </a:pPr>
              <a:t>11/05/2010</a:t>
            </a:fld>
            <a:endParaRPr lang="pt-B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841ACE-6FA3-4379-91F0-6D06DB827CDC}" type="slidenum">
              <a:rPr lang="pt-BR"/>
              <a:pPr>
                <a:defRPr/>
              </a:pPr>
              <a:t>‹N°›</a:t>
            </a:fld>
            <a:endParaRPr lang="pt-BR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Clique para editar os estilos do texto mestre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694DED-310D-4F67-AAEB-B81FA5769545}" type="datetimeFigureOut">
              <a:rPr lang="pt-BR"/>
              <a:pPr>
                <a:defRPr/>
              </a:pPr>
              <a:t>11/05/2010</a:t>
            </a:fld>
            <a:endParaRPr lang="pt-B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AF4C91-A2B9-4B27-A165-5DBCA3650E85}" type="slidenum">
              <a:rPr lang="pt-BR"/>
              <a:pPr>
                <a:defRPr/>
              </a:pPr>
              <a:t>‹N°›</a:t>
            </a:fld>
            <a:endParaRPr lang="pt-BR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DBA860D2-F588-4C8A-94D8-C838ACEC751C}" type="datetimeFigureOut">
              <a:rPr lang="pt-BR"/>
              <a:pPr>
                <a:defRPr/>
              </a:pPr>
              <a:t>11/05/2010</a:t>
            </a:fld>
            <a:endParaRPr lang="pt-BR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FB67D367-B96E-46A3-A5C5-A165530B7C8E}" type="slidenum">
              <a:rPr lang="pt-BR"/>
              <a:pPr>
                <a:defRPr/>
              </a:pPr>
              <a:t>‹N°›</a:t>
            </a:fld>
            <a:endParaRPr lang="pt-BR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6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27654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BR">
                  <a:cs typeface="+mn-cs"/>
                </a:endParaRPr>
              </a:p>
            </p:txBody>
          </p:sp>
          <p:sp>
            <p:nvSpPr>
              <p:cNvPr id="27655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BR">
                  <a:cs typeface="+mn-cs"/>
                </a:endParaRPr>
              </a:p>
            </p:txBody>
          </p:sp>
          <p:sp>
            <p:nvSpPr>
              <p:cNvPr id="27656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BR">
                  <a:cs typeface="+mn-cs"/>
                </a:endParaRPr>
              </a:p>
            </p:txBody>
          </p:sp>
          <p:sp>
            <p:nvSpPr>
              <p:cNvPr id="27657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BR">
                  <a:cs typeface="+mn-cs"/>
                </a:endParaRPr>
              </a:p>
            </p:txBody>
          </p:sp>
          <p:sp>
            <p:nvSpPr>
              <p:cNvPr id="27658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BR">
                  <a:cs typeface="+mn-cs"/>
                </a:endParaRPr>
              </a:p>
            </p:txBody>
          </p:sp>
        </p:grpSp>
        <p:sp>
          <p:nvSpPr>
            <p:cNvPr id="27659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cs typeface="+mn-cs"/>
              </a:endParaRPr>
            </a:p>
          </p:txBody>
        </p:sp>
        <p:sp>
          <p:nvSpPr>
            <p:cNvPr id="27660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cs typeface="+mn-cs"/>
              </a:endParaRPr>
            </a:p>
          </p:txBody>
        </p:sp>
      </p:grpSp>
      <p:sp>
        <p:nvSpPr>
          <p:cNvPr id="27661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765175"/>
            <a:ext cx="8229600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27662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7663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27664" name="Line 16"/>
          <p:cNvSpPr>
            <a:spLocks noChangeShapeType="1"/>
          </p:cNvSpPr>
          <p:nvPr userDrawn="1"/>
        </p:nvSpPr>
        <p:spPr bwMode="auto">
          <a:xfrm>
            <a:off x="0" y="549275"/>
            <a:ext cx="9144000" cy="0"/>
          </a:xfrm>
          <a:prstGeom prst="line">
            <a:avLst/>
          </a:prstGeom>
          <a:noFill/>
          <a:ln w="28575">
            <a:solidFill>
              <a:srgbClr val="969696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pt-BR">
              <a:cs typeface="+mn-cs"/>
            </a:endParaRPr>
          </a:p>
        </p:txBody>
      </p:sp>
      <p:pic>
        <p:nvPicPr>
          <p:cNvPr id="1033" name="Picture 17" descr="Marca Olodum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57150" y="58738"/>
            <a:ext cx="1116013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66" name="Text Box 18"/>
          <p:cNvSpPr txBox="1">
            <a:spLocks noChangeArrowheads="1"/>
          </p:cNvSpPr>
          <p:nvPr userDrawn="1"/>
        </p:nvSpPr>
        <p:spPr bwMode="auto">
          <a:xfrm>
            <a:off x="1116013" y="190500"/>
            <a:ext cx="432117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pt-BR" sz="1600" b="1">
                <a:latin typeface="Arial" charset="0"/>
                <a:cs typeface="+mn-cs"/>
              </a:rPr>
              <a:t>Ministério dos Transportes</a:t>
            </a:r>
          </a:p>
        </p:txBody>
      </p:sp>
      <p:sp>
        <p:nvSpPr>
          <p:cNvPr id="1043" name="Text Box 19"/>
          <p:cNvSpPr txBox="1">
            <a:spLocks noChangeArrowheads="1"/>
          </p:cNvSpPr>
          <p:nvPr userDrawn="1"/>
        </p:nvSpPr>
        <p:spPr bwMode="auto">
          <a:xfrm>
            <a:off x="4597400" y="31750"/>
            <a:ext cx="4932363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1400" b="1">
                <a:latin typeface="Arial" charset="0"/>
                <a:cs typeface="+mn-cs"/>
              </a:rPr>
              <a:t>I Seminário de Segurança no Trânsito Brasileiro</a:t>
            </a:r>
          </a:p>
          <a:p>
            <a:pPr algn="ctr">
              <a:defRPr/>
            </a:pPr>
            <a:r>
              <a:rPr lang="pt-BR" sz="1200">
                <a:latin typeface="Arial" charset="0"/>
                <a:cs typeface="+mn-cs"/>
              </a:rPr>
              <a:t>“2011-2020, A década de Ações pela Segurança no Trânsito”</a:t>
            </a:r>
          </a:p>
          <a:p>
            <a:pPr>
              <a:spcBef>
                <a:spcPct val="50000"/>
              </a:spcBef>
              <a:defRPr/>
            </a:pPr>
            <a:r>
              <a:rPr lang="pt-BR" sz="16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/>
            </a:r>
            <a:br>
              <a:rPr lang="pt-BR" sz="16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</a:br>
            <a:endParaRPr lang="pt-BR" sz="1600" b="1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+mn-cs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0" r:id="rId3"/>
    <p:sldLayoutId id="2147483659" r:id="rId4"/>
    <p:sldLayoutId id="2147483658" r:id="rId5"/>
    <p:sldLayoutId id="2147483657" r:id="rId6"/>
    <p:sldLayoutId id="2147483656" r:id="rId7"/>
    <p:sldLayoutId id="2147483655" r:id="rId8"/>
    <p:sldLayoutId id="2147483654" r:id="rId9"/>
    <p:sldLayoutId id="2147483653" r:id="rId10"/>
    <p:sldLayoutId id="2147483652" r:id="rId11"/>
    <p:sldLayoutId id="2147483651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500" b="1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500" b="1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500" b="1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500" b="1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ítulo 1"/>
          <p:cNvSpPr>
            <a:spLocks noGrp="1"/>
          </p:cNvSpPr>
          <p:nvPr>
            <p:ph type="ctrTitle" idx="4294967295"/>
          </p:nvPr>
        </p:nvSpPr>
        <p:spPr>
          <a:xfrm>
            <a:off x="685800" y="4119563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pt-BR" sz="4800" smtClean="0">
                <a:latin typeface="Calibri" pitchFamily="34" charset="0"/>
              </a:rPr>
              <a:t>Segurança no Trânsito em Rodovias Federais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4294967295"/>
          </p:nvPr>
        </p:nvSpPr>
        <p:spPr>
          <a:xfrm>
            <a:off x="3744913" y="6149975"/>
            <a:ext cx="6400800" cy="1008063"/>
          </a:xfrm>
        </p:spPr>
        <p:txBody>
          <a:bodyPr>
            <a:normAutofit/>
          </a:bodyPr>
          <a:lstStyle/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pt-BR" sz="1800" smtClean="0">
                <a:solidFill>
                  <a:schemeClr val="tx1"/>
                </a:solidFill>
              </a:rPr>
              <a:t>Engº Marcelo Perrupato</a:t>
            </a:r>
          </a:p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pt-BR" sz="1800" smtClean="0">
                <a:solidFill>
                  <a:schemeClr val="tx1"/>
                </a:solidFill>
              </a:rPr>
              <a:t>Secretário de Política Nacional de Transportes</a:t>
            </a:r>
          </a:p>
        </p:txBody>
      </p:sp>
      <p:sp>
        <p:nvSpPr>
          <p:cNvPr id="14340" name="Título 1"/>
          <p:cNvSpPr>
            <a:spLocks/>
          </p:cNvSpPr>
          <p:nvPr/>
        </p:nvSpPr>
        <p:spPr bwMode="auto">
          <a:xfrm>
            <a:off x="685800" y="1125538"/>
            <a:ext cx="777240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pt-BR" sz="3600" b="1"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+mn-cs"/>
              </a:rPr>
              <a:t>I Seminário de Segurança no Trânsito Brasileiro</a:t>
            </a:r>
            <a:br>
              <a:rPr lang="pt-BR" sz="3600" b="1"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+mn-cs"/>
              </a:rPr>
            </a:br>
            <a:r>
              <a:rPr lang="pt-BR" sz="1200" b="1"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+mn-cs"/>
              </a:rPr>
              <a:t/>
            </a:r>
            <a:br>
              <a:rPr lang="pt-BR" sz="1200" b="1"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+mn-cs"/>
              </a:rPr>
            </a:br>
            <a:r>
              <a:rPr lang="pt-BR" sz="2800" b="1"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+mn-cs"/>
              </a:rPr>
              <a:t>“2011-2020, A década de Ações pela Segurança no Trânsito”</a:t>
            </a:r>
          </a:p>
        </p:txBody>
      </p:sp>
      <p:sp>
        <p:nvSpPr>
          <p:cNvPr id="16388" name="Subtítulo 2"/>
          <p:cNvSpPr>
            <a:spLocks/>
          </p:cNvSpPr>
          <p:nvPr/>
        </p:nvSpPr>
        <p:spPr bwMode="auto">
          <a:xfrm>
            <a:off x="-1692275" y="6496050"/>
            <a:ext cx="6400800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pt-BR">
                <a:latin typeface="Calibri" pitchFamily="34" charset="0"/>
              </a:rPr>
              <a:t>Brasília, 05 de maio de 2010.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81075"/>
            <a:ext cx="9144000" cy="58769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5602" name="Rectangle 3"/>
          <p:cNvSpPr>
            <a:spLocks noChangeArrowheads="1"/>
          </p:cNvSpPr>
          <p:nvPr/>
        </p:nvSpPr>
        <p:spPr bwMode="auto">
          <a:xfrm>
            <a:off x="539750" y="454025"/>
            <a:ext cx="79930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3200" b="1">
                <a:solidFill>
                  <a:schemeClr val="tx2"/>
                </a:solidFill>
                <a:latin typeface="Arial" charset="0"/>
              </a:rPr>
              <a:t>Rodovias - Região Centro-Oeste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5" name="Group 2"/>
          <p:cNvGrpSpPr>
            <a:grpSpLocks/>
          </p:cNvGrpSpPr>
          <p:nvPr/>
        </p:nvGrpSpPr>
        <p:grpSpPr bwMode="auto">
          <a:xfrm>
            <a:off x="0" y="1125538"/>
            <a:ext cx="9144000" cy="5732462"/>
            <a:chOff x="0" y="7"/>
            <a:chExt cx="5760" cy="4305"/>
          </a:xfrm>
        </p:grpSpPr>
        <p:pic>
          <p:nvPicPr>
            <p:cNvPr id="26629" name="Picture 3" descr="mapa-concessoes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7"/>
              <a:ext cx="5760" cy="43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630" name="Freeform 4"/>
            <p:cNvSpPr>
              <a:spLocks/>
            </p:cNvSpPr>
            <p:nvPr/>
          </p:nvSpPr>
          <p:spPr bwMode="auto">
            <a:xfrm>
              <a:off x="3180" y="2352"/>
              <a:ext cx="468" cy="628"/>
            </a:xfrm>
            <a:custGeom>
              <a:avLst/>
              <a:gdLst>
                <a:gd name="T0" fmla="*/ 468 w 468"/>
                <a:gd name="T1" fmla="*/ 628 h 628"/>
                <a:gd name="T2" fmla="*/ 460 w 468"/>
                <a:gd name="T3" fmla="*/ 600 h 628"/>
                <a:gd name="T4" fmla="*/ 436 w 468"/>
                <a:gd name="T5" fmla="*/ 584 h 628"/>
                <a:gd name="T6" fmla="*/ 450 w 468"/>
                <a:gd name="T7" fmla="*/ 534 h 628"/>
                <a:gd name="T8" fmla="*/ 448 w 468"/>
                <a:gd name="T9" fmla="*/ 510 h 628"/>
                <a:gd name="T10" fmla="*/ 444 w 468"/>
                <a:gd name="T11" fmla="*/ 492 h 628"/>
                <a:gd name="T12" fmla="*/ 446 w 468"/>
                <a:gd name="T13" fmla="*/ 454 h 628"/>
                <a:gd name="T14" fmla="*/ 444 w 468"/>
                <a:gd name="T15" fmla="*/ 402 h 628"/>
                <a:gd name="T16" fmla="*/ 412 w 468"/>
                <a:gd name="T17" fmla="*/ 392 h 628"/>
                <a:gd name="T18" fmla="*/ 388 w 468"/>
                <a:gd name="T19" fmla="*/ 368 h 628"/>
                <a:gd name="T20" fmla="*/ 364 w 468"/>
                <a:gd name="T21" fmla="*/ 352 h 628"/>
                <a:gd name="T22" fmla="*/ 330 w 468"/>
                <a:gd name="T23" fmla="*/ 348 h 628"/>
                <a:gd name="T24" fmla="*/ 298 w 468"/>
                <a:gd name="T25" fmla="*/ 330 h 628"/>
                <a:gd name="T26" fmla="*/ 286 w 468"/>
                <a:gd name="T27" fmla="*/ 312 h 628"/>
                <a:gd name="T28" fmla="*/ 274 w 468"/>
                <a:gd name="T29" fmla="*/ 286 h 628"/>
                <a:gd name="T30" fmla="*/ 272 w 468"/>
                <a:gd name="T31" fmla="*/ 268 h 628"/>
                <a:gd name="T32" fmla="*/ 232 w 468"/>
                <a:gd name="T33" fmla="*/ 238 h 628"/>
                <a:gd name="T34" fmla="*/ 204 w 468"/>
                <a:gd name="T35" fmla="*/ 216 h 628"/>
                <a:gd name="T36" fmla="*/ 190 w 468"/>
                <a:gd name="T37" fmla="*/ 188 h 628"/>
                <a:gd name="T38" fmla="*/ 160 w 468"/>
                <a:gd name="T39" fmla="*/ 176 h 628"/>
                <a:gd name="T40" fmla="*/ 132 w 468"/>
                <a:gd name="T41" fmla="*/ 152 h 628"/>
                <a:gd name="T42" fmla="*/ 110 w 468"/>
                <a:gd name="T43" fmla="*/ 128 h 628"/>
                <a:gd name="T44" fmla="*/ 96 w 468"/>
                <a:gd name="T45" fmla="*/ 110 h 628"/>
                <a:gd name="T46" fmla="*/ 56 w 468"/>
                <a:gd name="T47" fmla="*/ 96 h 628"/>
                <a:gd name="T48" fmla="*/ 24 w 468"/>
                <a:gd name="T49" fmla="*/ 72 h 628"/>
                <a:gd name="T50" fmla="*/ 16 w 468"/>
                <a:gd name="T51" fmla="*/ 56 h 628"/>
                <a:gd name="T52" fmla="*/ 12 w 468"/>
                <a:gd name="T53" fmla="*/ 32 h 628"/>
                <a:gd name="T54" fmla="*/ 0 w 468"/>
                <a:gd name="T55" fmla="*/ 0 h 6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68"/>
                <a:gd name="T85" fmla="*/ 0 h 628"/>
                <a:gd name="T86" fmla="*/ 468 w 468"/>
                <a:gd name="T87" fmla="*/ 628 h 62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68" h="628">
                  <a:moveTo>
                    <a:pt x="468" y="628"/>
                  </a:moveTo>
                  <a:lnTo>
                    <a:pt x="460" y="600"/>
                  </a:lnTo>
                  <a:lnTo>
                    <a:pt x="436" y="584"/>
                  </a:lnTo>
                  <a:lnTo>
                    <a:pt x="450" y="534"/>
                  </a:lnTo>
                  <a:lnTo>
                    <a:pt x="448" y="510"/>
                  </a:lnTo>
                  <a:lnTo>
                    <a:pt x="444" y="492"/>
                  </a:lnTo>
                  <a:lnTo>
                    <a:pt x="446" y="454"/>
                  </a:lnTo>
                  <a:lnTo>
                    <a:pt x="444" y="402"/>
                  </a:lnTo>
                  <a:lnTo>
                    <a:pt x="412" y="392"/>
                  </a:lnTo>
                  <a:lnTo>
                    <a:pt x="388" y="368"/>
                  </a:lnTo>
                  <a:lnTo>
                    <a:pt x="364" y="352"/>
                  </a:lnTo>
                  <a:lnTo>
                    <a:pt x="330" y="348"/>
                  </a:lnTo>
                  <a:lnTo>
                    <a:pt x="298" y="330"/>
                  </a:lnTo>
                  <a:lnTo>
                    <a:pt x="286" y="312"/>
                  </a:lnTo>
                  <a:lnTo>
                    <a:pt x="274" y="286"/>
                  </a:lnTo>
                  <a:lnTo>
                    <a:pt x="272" y="268"/>
                  </a:lnTo>
                  <a:lnTo>
                    <a:pt x="232" y="238"/>
                  </a:lnTo>
                  <a:lnTo>
                    <a:pt x="204" y="216"/>
                  </a:lnTo>
                  <a:lnTo>
                    <a:pt x="190" y="188"/>
                  </a:lnTo>
                  <a:lnTo>
                    <a:pt x="160" y="176"/>
                  </a:lnTo>
                  <a:lnTo>
                    <a:pt x="132" y="152"/>
                  </a:lnTo>
                  <a:lnTo>
                    <a:pt x="110" y="128"/>
                  </a:lnTo>
                  <a:lnTo>
                    <a:pt x="96" y="110"/>
                  </a:lnTo>
                  <a:lnTo>
                    <a:pt x="56" y="96"/>
                  </a:lnTo>
                  <a:lnTo>
                    <a:pt x="24" y="72"/>
                  </a:lnTo>
                  <a:lnTo>
                    <a:pt x="16" y="56"/>
                  </a:lnTo>
                  <a:lnTo>
                    <a:pt x="12" y="32"/>
                  </a:lnTo>
                  <a:lnTo>
                    <a:pt x="0" y="0"/>
                  </a:lnTo>
                </a:path>
              </a:pathLst>
            </a:custGeom>
            <a:noFill/>
            <a:ln w="31750">
              <a:solidFill>
                <a:srgbClr val="CC0066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6631" name="Freeform 5"/>
            <p:cNvSpPr>
              <a:spLocks/>
            </p:cNvSpPr>
            <p:nvPr/>
          </p:nvSpPr>
          <p:spPr bwMode="auto">
            <a:xfrm>
              <a:off x="3696" y="2678"/>
              <a:ext cx="88" cy="344"/>
            </a:xfrm>
            <a:custGeom>
              <a:avLst/>
              <a:gdLst>
                <a:gd name="T0" fmla="*/ 0 w 88"/>
                <a:gd name="T1" fmla="*/ 344 h 344"/>
                <a:gd name="T2" fmla="*/ 12 w 88"/>
                <a:gd name="T3" fmla="*/ 282 h 344"/>
                <a:gd name="T4" fmla="*/ 30 w 88"/>
                <a:gd name="T5" fmla="*/ 250 h 344"/>
                <a:gd name="T6" fmla="*/ 62 w 88"/>
                <a:gd name="T7" fmla="*/ 198 h 344"/>
                <a:gd name="T8" fmla="*/ 80 w 88"/>
                <a:gd name="T9" fmla="*/ 146 h 344"/>
                <a:gd name="T10" fmla="*/ 82 w 88"/>
                <a:gd name="T11" fmla="*/ 106 h 344"/>
                <a:gd name="T12" fmla="*/ 82 w 88"/>
                <a:gd name="T13" fmla="*/ 76 h 344"/>
                <a:gd name="T14" fmla="*/ 84 w 88"/>
                <a:gd name="T15" fmla="*/ 40 h 344"/>
                <a:gd name="T16" fmla="*/ 88 w 88"/>
                <a:gd name="T17" fmla="*/ 0 h 3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8"/>
                <a:gd name="T28" fmla="*/ 0 h 344"/>
                <a:gd name="T29" fmla="*/ 88 w 88"/>
                <a:gd name="T30" fmla="*/ 344 h 3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8" h="344">
                  <a:moveTo>
                    <a:pt x="0" y="344"/>
                  </a:moveTo>
                  <a:lnTo>
                    <a:pt x="12" y="282"/>
                  </a:lnTo>
                  <a:lnTo>
                    <a:pt x="30" y="250"/>
                  </a:lnTo>
                  <a:lnTo>
                    <a:pt x="62" y="198"/>
                  </a:lnTo>
                  <a:lnTo>
                    <a:pt x="80" y="146"/>
                  </a:lnTo>
                  <a:lnTo>
                    <a:pt x="82" y="106"/>
                  </a:lnTo>
                  <a:lnTo>
                    <a:pt x="82" y="76"/>
                  </a:lnTo>
                  <a:lnTo>
                    <a:pt x="84" y="40"/>
                  </a:lnTo>
                  <a:lnTo>
                    <a:pt x="88" y="0"/>
                  </a:lnTo>
                </a:path>
              </a:pathLst>
            </a:custGeom>
            <a:noFill/>
            <a:ln w="31750" cmpd="sng">
              <a:solidFill>
                <a:srgbClr val="CC0066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6632" name="Freeform 6"/>
            <p:cNvSpPr>
              <a:spLocks/>
            </p:cNvSpPr>
            <p:nvPr/>
          </p:nvSpPr>
          <p:spPr bwMode="auto">
            <a:xfrm>
              <a:off x="3846" y="2036"/>
              <a:ext cx="328" cy="932"/>
            </a:xfrm>
            <a:custGeom>
              <a:avLst/>
              <a:gdLst>
                <a:gd name="T0" fmla="*/ 0 w 328"/>
                <a:gd name="T1" fmla="*/ 932 h 932"/>
                <a:gd name="T2" fmla="*/ 18 w 328"/>
                <a:gd name="T3" fmla="*/ 900 h 932"/>
                <a:gd name="T4" fmla="*/ 76 w 328"/>
                <a:gd name="T5" fmla="*/ 864 h 932"/>
                <a:gd name="T6" fmla="*/ 110 w 328"/>
                <a:gd name="T7" fmla="*/ 822 h 932"/>
                <a:gd name="T8" fmla="*/ 146 w 328"/>
                <a:gd name="T9" fmla="*/ 726 h 932"/>
                <a:gd name="T10" fmla="*/ 162 w 328"/>
                <a:gd name="T11" fmla="*/ 684 h 932"/>
                <a:gd name="T12" fmla="*/ 162 w 328"/>
                <a:gd name="T13" fmla="*/ 654 h 932"/>
                <a:gd name="T14" fmla="*/ 178 w 328"/>
                <a:gd name="T15" fmla="*/ 594 h 932"/>
                <a:gd name="T16" fmla="*/ 196 w 328"/>
                <a:gd name="T17" fmla="*/ 540 h 932"/>
                <a:gd name="T18" fmla="*/ 208 w 328"/>
                <a:gd name="T19" fmla="*/ 494 h 932"/>
                <a:gd name="T20" fmla="*/ 230 w 328"/>
                <a:gd name="T21" fmla="*/ 466 h 932"/>
                <a:gd name="T22" fmla="*/ 232 w 328"/>
                <a:gd name="T23" fmla="*/ 402 h 932"/>
                <a:gd name="T24" fmla="*/ 252 w 328"/>
                <a:gd name="T25" fmla="*/ 354 h 932"/>
                <a:gd name="T26" fmla="*/ 246 w 328"/>
                <a:gd name="T27" fmla="*/ 288 h 932"/>
                <a:gd name="T28" fmla="*/ 252 w 328"/>
                <a:gd name="T29" fmla="*/ 224 h 932"/>
                <a:gd name="T30" fmla="*/ 268 w 328"/>
                <a:gd name="T31" fmla="*/ 168 h 932"/>
                <a:gd name="T32" fmla="*/ 272 w 328"/>
                <a:gd name="T33" fmla="*/ 116 h 932"/>
                <a:gd name="T34" fmla="*/ 288 w 328"/>
                <a:gd name="T35" fmla="*/ 60 h 932"/>
                <a:gd name="T36" fmla="*/ 304 w 328"/>
                <a:gd name="T37" fmla="*/ 32 h 932"/>
                <a:gd name="T38" fmla="*/ 328 w 328"/>
                <a:gd name="T39" fmla="*/ 0 h 93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28"/>
                <a:gd name="T61" fmla="*/ 0 h 932"/>
                <a:gd name="T62" fmla="*/ 328 w 328"/>
                <a:gd name="T63" fmla="*/ 932 h 93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28" h="932">
                  <a:moveTo>
                    <a:pt x="0" y="932"/>
                  </a:moveTo>
                  <a:lnTo>
                    <a:pt x="18" y="900"/>
                  </a:lnTo>
                  <a:lnTo>
                    <a:pt x="76" y="864"/>
                  </a:lnTo>
                  <a:lnTo>
                    <a:pt x="110" y="822"/>
                  </a:lnTo>
                  <a:lnTo>
                    <a:pt x="146" y="726"/>
                  </a:lnTo>
                  <a:lnTo>
                    <a:pt x="162" y="684"/>
                  </a:lnTo>
                  <a:lnTo>
                    <a:pt x="162" y="654"/>
                  </a:lnTo>
                  <a:lnTo>
                    <a:pt x="178" y="594"/>
                  </a:lnTo>
                  <a:lnTo>
                    <a:pt x="196" y="540"/>
                  </a:lnTo>
                  <a:lnTo>
                    <a:pt x="208" y="494"/>
                  </a:lnTo>
                  <a:lnTo>
                    <a:pt x="230" y="466"/>
                  </a:lnTo>
                  <a:lnTo>
                    <a:pt x="232" y="402"/>
                  </a:lnTo>
                  <a:lnTo>
                    <a:pt x="252" y="354"/>
                  </a:lnTo>
                  <a:lnTo>
                    <a:pt x="246" y="288"/>
                  </a:lnTo>
                  <a:lnTo>
                    <a:pt x="252" y="224"/>
                  </a:lnTo>
                  <a:lnTo>
                    <a:pt x="268" y="168"/>
                  </a:lnTo>
                  <a:lnTo>
                    <a:pt x="272" y="116"/>
                  </a:lnTo>
                  <a:lnTo>
                    <a:pt x="288" y="60"/>
                  </a:lnTo>
                  <a:lnTo>
                    <a:pt x="304" y="32"/>
                  </a:lnTo>
                  <a:lnTo>
                    <a:pt x="328" y="0"/>
                  </a:lnTo>
                </a:path>
              </a:pathLst>
            </a:custGeom>
            <a:noFill/>
            <a:ln w="31750" cmpd="sng">
              <a:solidFill>
                <a:srgbClr val="CC0066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6633" name="Freeform 7"/>
            <p:cNvSpPr>
              <a:spLocks/>
            </p:cNvSpPr>
            <p:nvPr/>
          </p:nvSpPr>
          <p:spPr bwMode="auto">
            <a:xfrm>
              <a:off x="2762" y="3540"/>
              <a:ext cx="294" cy="78"/>
            </a:xfrm>
            <a:custGeom>
              <a:avLst/>
              <a:gdLst>
                <a:gd name="T0" fmla="*/ 0 w 294"/>
                <a:gd name="T1" fmla="*/ 78 h 78"/>
                <a:gd name="T2" fmla="*/ 22 w 294"/>
                <a:gd name="T3" fmla="*/ 68 h 78"/>
                <a:gd name="T4" fmla="*/ 50 w 294"/>
                <a:gd name="T5" fmla="*/ 62 h 78"/>
                <a:gd name="T6" fmla="*/ 76 w 294"/>
                <a:gd name="T7" fmla="*/ 64 h 78"/>
                <a:gd name="T8" fmla="*/ 110 w 294"/>
                <a:gd name="T9" fmla="*/ 70 h 78"/>
                <a:gd name="T10" fmla="*/ 152 w 294"/>
                <a:gd name="T11" fmla="*/ 62 h 78"/>
                <a:gd name="T12" fmla="*/ 174 w 294"/>
                <a:gd name="T13" fmla="*/ 54 h 78"/>
                <a:gd name="T14" fmla="*/ 188 w 294"/>
                <a:gd name="T15" fmla="*/ 36 h 78"/>
                <a:gd name="T16" fmla="*/ 228 w 294"/>
                <a:gd name="T17" fmla="*/ 24 h 78"/>
                <a:gd name="T18" fmla="*/ 258 w 294"/>
                <a:gd name="T19" fmla="*/ 16 h 78"/>
                <a:gd name="T20" fmla="*/ 294 w 294"/>
                <a:gd name="T21" fmla="*/ 0 h 7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94"/>
                <a:gd name="T34" fmla="*/ 0 h 78"/>
                <a:gd name="T35" fmla="*/ 294 w 294"/>
                <a:gd name="T36" fmla="*/ 78 h 7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94" h="78">
                  <a:moveTo>
                    <a:pt x="0" y="78"/>
                  </a:moveTo>
                  <a:lnTo>
                    <a:pt x="22" y="68"/>
                  </a:lnTo>
                  <a:lnTo>
                    <a:pt x="50" y="62"/>
                  </a:lnTo>
                  <a:lnTo>
                    <a:pt x="76" y="64"/>
                  </a:lnTo>
                  <a:lnTo>
                    <a:pt x="110" y="70"/>
                  </a:lnTo>
                  <a:lnTo>
                    <a:pt x="152" y="62"/>
                  </a:lnTo>
                  <a:lnTo>
                    <a:pt x="174" y="54"/>
                  </a:lnTo>
                  <a:lnTo>
                    <a:pt x="188" y="36"/>
                  </a:lnTo>
                  <a:lnTo>
                    <a:pt x="228" y="24"/>
                  </a:lnTo>
                  <a:lnTo>
                    <a:pt x="258" y="16"/>
                  </a:lnTo>
                  <a:lnTo>
                    <a:pt x="294" y="0"/>
                  </a:lnTo>
                </a:path>
              </a:pathLst>
            </a:custGeom>
            <a:noFill/>
            <a:ln w="31750">
              <a:solidFill>
                <a:srgbClr val="CC0066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6634" name="Freeform 8"/>
            <p:cNvSpPr>
              <a:spLocks/>
            </p:cNvSpPr>
            <p:nvPr/>
          </p:nvSpPr>
          <p:spPr bwMode="auto">
            <a:xfrm>
              <a:off x="3648" y="2356"/>
              <a:ext cx="244" cy="404"/>
            </a:xfrm>
            <a:custGeom>
              <a:avLst/>
              <a:gdLst>
                <a:gd name="T0" fmla="*/ 0 w 244"/>
                <a:gd name="T1" fmla="*/ 404 h 404"/>
                <a:gd name="T2" fmla="*/ 84 w 244"/>
                <a:gd name="T3" fmla="*/ 368 h 404"/>
                <a:gd name="T4" fmla="*/ 132 w 244"/>
                <a:gd name="T5" fmla="*/ 308 h 404"/>
                <a:gd name="T6" fmla="*/ 180 w 244"/>
                <a:gd name="T7" fmla="*/ 268 h 404"/>
                <a:gd name="T8" fmla="*/ 228 w 244"/>
                <a:gd name="T9" fmla="*/ 192 h 404"/>
                <a:gd name="T10" fmla="*/ 244 w 244"/>
                <a:gd name="T11" fmla="*/ 132 h 404"/>
                <a:gd name="T12" fmla="*/ 244 w 244"/>
                <a:gd name="T13" fmla="*/ 92 h 404"/>
                <a:gd name="T14" fmla="*/ 224 w 244"/>
                <a:gd name="T15" fmla="*/ 44 h 404"/>
                <a:gd name="T16" fmla="*/ 228 w 244"/>
                <a:gd name="T17" fmla="*/ 0 h 40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44"/>
                <a:gd name="T28" fmla="*/ 0 h 404"/>
                <a:gd name="T29" fmla="*/ 244 w 244"/>
                <a:gd name="T30" fmla="*/ 404 h 40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44" h="404">
                  <a:moveTo>
                    <a:pt x="0" y="404"/>
                  </a:moveTo>
                  <a:lnTo>
                    <a:pt x="84" y="368"/>
                  </a:lnTo>
                  <a:lnTo>
                    <a:pt x="132" y="308"/>
                  </a:lnTo>
                  <a:lnTo>
                    <a:pt x="180" y="268"/>
                  </a:lnTo>
                  <a:lnTo>
                    <a:pt x="228" y="192"/>
                  </a:lnTo>
                  <a:lnTo>
                    <a:pt x="244" y="132"/>
                  </a:lnTo>
                  <a:lnTo>
                    <a:pt x="244" y="92"/>
                  </a:lnTo>
                  <a:lnTo>
                    <a:pt x="224" y="44"/>
                  </a:lnTo>
                  <a:lnTo>
                    <a:pt x="228" y="0"/>
                  </a:lnTo>
                </a:path>
              </a:pathLst>
            </a:custGeom>
            <a:noFill/>
            <a:ln w="31750" cmpd="sng">
              <a:solidFill>
                <a:srgbClr val="CC0066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/>
            </a:p>
          </p:txBody>
        </p:sp>
      </p:grpSp>
      <p:pic>
        <p:nvPicPr>
          <p:cNvPr id="26626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919413"/>
            <a:ext cx="2855913" cy="390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50" name="AutoShape 10"/>
          <p:cNvSpPr>
            <a:spLocks noChangeArrowheads="1"/>
          </p:cNvSpPr>
          <p:nvPr/>
        </p:nvSpPr>
        <p:spPr bwMode="auto">
          <a:xfrm>
            <a:off x="6122988" y="4975225"/>
            <a:ext cx="2916237" cy="1728788"/>
          </a:xfrm>
          <a:prstGeom prst="roundRect">
            <a:avLst>
              <a:gd name="adj" fmla="val 37866"/>
            </a:avLst>
          </a:prstGeom>
          <a:gradFill rotWithShape="1">
            <a:gsLst>
              <a:gs pos="0">
                <a:srgbClr val="996600"/>
              </a:gs>
              <a:gs pos="50000">
                <a:srgbClr val="FFFFCC"/>
              </a:gs>
              <a:gs pos="100000">
                <a:srgbClr val="99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buClr>
                <a:schemeClr val="bg1"/>
              </a:buClr>
              <a:buSzPct val="70000"/>
              <a:defRPr/>
            </a:pPr>
            <a:r>
              <a:rPr lang="pt-BR" sz="20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  <a:cs typeface="+mn-cs"/>
              </a:rPr>
              <a:t>3.674,3 km de rodovias</a:t>
            </a:r>
          </a:p>
          <a:p>
            <a:pPr algn="ctr">
              <a:buClr>
                <a:schemeClr val="bg1"/>
              </a:buClr>
              <a:buSzPct val="70000"/>
              <a:defRPr/>
            </a:pPr>
            <a:r>
              <a:rPr lang="pt-BR" sz="20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  <a:cs typeface="+mn-cs"/>
              </a:rPr>
              <a:t>no DF, MG, ES, BA e SC</a:t>
            </a:r>
          </a:p>
          <a:p>
            <a:pPr algn="ctr">
              <a:buClr>
                <a:schemeClr val="bg1"/>
              </a:buClr>
              <a:buSzPct val="70000"/>
              <a:defRPr/>
            </a:pPr>
            <a:r>
              <a:rPr lang="pt-BR" sz="20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  <a:cs typeface="+mn-cs"/>
              </a:rPr>
              <a:t>a licitar em duas fases</a:t>
            </a:r>
          </a:p>
        </p:txBody>
      </p:sp>
      <p:sp>
        <p:nvSpPr>
          <p:cNvPr id="26628" name="Rectangle 11"/>
          <p:cNvSpPr>
            <a:spLocks noChangeArrowheads="1"/>
          </p:cNvSpPr>
          <p:nvPr/>
        </p:nvSpPr>
        <p:spPr bwMode="auto">
          <a:xfrm>
            <a:off x="395288" y="484188"/>
            <a:ext cx="874871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3200" b="1">
                <a:solidFill>
                  <a:schemeClr val="tx2"/>
                </a:solidFill>
                <a:latin typeface="Arial" charset="0"/>
              </a:rPr>
              <a:t>Rodovias - 3ª Etapa de Concessões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sz="3700" smtClean="0">
                <a:latin typeface="Calibri" pitchFamily="34" charset="0"/>
              </a:rPr>
              <a:t>Disciplinamento do Setor</a:t>
            </a:r>
            <a:br>
              <a:rPr lang="pt-BR" sz="3700" smtClean="0">
                <a:latin typeface="Calibri" pitchFamily="34" charset="0"/>
              </a:rPr>
            </a:br>
            <a:r>
              <a:rPr lang="pt-BR" sz="2600" smtClean="0">
                <a:latin typeface="Calibri" pitchFamily="34" charset="0"/>
              </a:rPr>
              <a:t>(operação)</a:t>
            </a:r>
          </a:p>
        </p:txBody>
      </p:sp>
      <p:sp>
        <p:nvSpPr>
          <p:cNvPr id="9219" name="Rectangle 3"/>
          <p:cNvSpPr>
            <a:spLocks noGrp="1" noRot="1" noChangeArrowheads="1"/>
          </p:cNvSpPr>
          <p:nvPr>
            <p:ph type="body" idx="4294967295"/>
          </p:nvPr>
        </p:nvSpPr>
        <p:spPr/>
        <p:txBody>
          <a:bodyPr/>
          <a:lstStyle/>
          <a:p>
            <a:pPr algn="just" eaLnBrk="1" hangingPunct="1">
              <a:lnSpc>
                <a:spcPct val="80000"/>
              </a:lnSpc>
              <a:spcAft>
                <a:spcPct val="35000"/>
              </a:spcAft>
              <a:defRPr/>
            </a:pPr>
            <a:r>
              <a:rPr lang="pt-BR" sz="2400"/>
              <a:t>Antiga reivindicação do setor: Acelerar a tramitação, no Congresso Nacional, do Projeto de Lei nº 2.660/95 que disciplinaria o tempo de direção para motoristas de veículos de cargas.</a:t>
            </a:r>
          </a:p>
          <a:p>
            <a:pPr algn="just" eaLnBrk="1" hangingPunct="1">
              <a:lnSpc>
                <a:spcPct val="80000"/>
              </a:lnSpc>
              <a:spcAft>
                <a:spcPct val="35000"/>
              </a:spcAft>
              <a:defRPr/>
            </a:pPr>
            <a:r>
              <a:rPr lang="pt-BR" sz="2400"/>
              <a:t>Foi aprovado no Congresso Nacional o Projeto de Lei (PL) nº 2.660/95 que viria a alterar o Código de Trânsito Brasileiro, dispondo sobre a jornada de trabalho dos motoristas. </a:t>
            </a:r>
          </a:p>
          <a:p>
            <a:pPr algn="just" eaLnBrk="1" hangingPunct="1">
              <a:lnSpc>
                <a:spcPct val="80000"/>
              </a:lnSpc>
              <a:spcAft>
                <a:spcPct val="35000"/>
              </a:spcAft>
              <a:defRPr/>
            </a:pPr>
            <a:r>
              <a:rPr lang="pt-BR" sz="2400"/>
              <a:t>Recebeu veto no âmbito do Poder Executivo por necessidade de revisão do texto.</a:t>
            </a:r>
          </a:p>
          <a:p>
            <a:pPr algn="just" eaLnBrk="1" hangingPunct="1">
              <a:lnSpc>
                <a:spcPct val="80000"/>
              </a:lnSpc>
              <a:spcAft>
                <a:spcPct val="35000"/>
              </a:spcAft>
              <a:defRPr/>
            </a:pPr>
            <a:r>
              <a:rPr lang="pt-BR" sz="2400"/>
              <a:t>A revisão do texto poderá resultar na eficácia da legislação, atingindo o objetivo proposto.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sz="3300" smtClean="0">
                <a:latin typeface="Calibri" pitchFamily="34" charset="0"/>
              </a:rPr>
              <a:t>Disciplinamento do Setor</a:t>
            </a:r>
            <a:br>
              <a:rPr lang="pt-BR" sz="3300" smtClean="0">
                <a:latin typeface="Calibri" pitchFamily="34" charset="0"/>
              </a:rPr>
            </a:br>
            <a:r>
              <a:rPr lang="pt-BR" sz="2200" smtClean="0">
                <a:latin typeface="Calibri" pitchFamily="34" charset="0"/>
              </a:rPr>
              <a:t>(operação)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1625" y="1885950"/>
            <a:ext cx="8540750" cy="4422775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spcAft>
                <a:spcPct val="30000"/>
              </a:spcAft>
              <a:defRPr/>
            </a:pPr>
            <a:r>
              <a:rPr lang="pt-BR" sz="2800"/>
              <a:t>Tramita no Congresso Nacional emenda substitutiva ao</a:t>
            </a:r>
            <a:r>
              <a:rPr lang="pt-BR" sz="2800" b="1"/>
              <a:t> Projeto de Lei nº 3.833, de 2008, </a:t>
            </a:r>
            <a:r>
              <a:rPr lang="pt-BR" sz="2800"/>
              <a:t>com a finalidade de aumentar para 10% a tolerância do excesso de peso por eixo.</a:t>
            </a:r>
          </a:p>
          <a:p>
            <a:pPr algn="just" eaLnBrk="1" hangingPunct="1">
              <a:lnSpc>
                <a:spcPct val="90000"/>
              </a:lnSpc>
              <a:spcAft>
                <a:spcPct val="30000"/>
              </a:spcAft>
              <a:defRPr/>
            </a:pPr>
            <a:r>
              <a:rPr lang="pt-BR" sz="2800"/>
              <a:t>A área técnica do MT está avaliando o impacto da medida considerando a sua abrangência e, bem como, a sua eficácia no atendimento às necessidades do transportador, especialmente de granéis (sólidos e líquidos).</a:t>
            </a:r>
          </a:p>
          <a:p>
            <a:pPr algn="just" eaLnBrk="1" hangingPunct="1">
              <a:lnSpc>
                <a:spcPct val="90000"/>
              </a:lnSpc>
              <a:spcAft>
                <a:spcPct val="30000"/>
              </a:spcAft>
              <a:defRPr/>
            </a:pPr>
            <a:r>
              <a:rPr lang="pt-BR" sz="2800"/>
              <a:t>Os estudos estão em fase conclusiva.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b="0" smtClean="0">
                <a:latin typeface="Calibri" pitchFamily="34" charset="0"/>
              </a:rPr>
              <a:t>O</a:t>
            </a:r>
            <a:r>
              <a:rPr lang="pt-BR" b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pt-BR" b="0" smtClean="0">
                <a:latin typeface="Calibri" pitchFamily="34" charset="0"/>
              </a:rPr>
              <a:t>VEÍCULO</a:t>
            </a:r>
          </a:p>
        </p:txBody>
      </p:sp>
      <p:sp>
        <p:nvSpPr>
          <p:cNvPr id="12291" name="Rectangle 3"/>
          <p:cNvSpPr>
            <a:spLocks noGrp="1" noRot="1" noChangeArrowheads="1"/>
          </p:cNvSpPr>
          <p:nvPr>
            <p:ph type="body" idx="4294967295"/>
          </p:nvPr>
        </p:nvSpPr>
        <p:spPr/>
        <p:txBody>
          <a:bodyPr/>
          <a:lstStyle/>
          <a:p>
            <a:pPr algn="just" eaLnBrk="1" hangingPunct="1">
              <a:spcAft>
                <a:spcPct val="30000"/>
              </a:spcAft>
              <a:defRPr/>
            </a:pPr>
            <a:r>
              <a:rPr lang="pt-BR" sz="2800"/>
              <a:t>A evolução tecnológica de proteção da cabine do passageiro contribuí para a redução da gravidade dos acidentes rodoviários.</a:t>
            </a:r>
          </a:p>
          <a:p>
            <a:pPr algn="just" eaLnBrk="1" hangingPunct="1">
              <a:spcAft>
                <a:spcPct val="30000"/>
              </a:spcAft>
              <a:defRPr/>
            </a:pPr>
            <a:r>
              <a:rPr lang="pt-BR" sz="2800"/>
              <a:t>A maior presença desses veículos na frota brasileira tenderá a aumentar a segurança nas rodovias brasileiras.</a:t>
            </a:r>
          </a:p>
          <a:p>
            <a:pPr algn="just" eaLnBrk="1" hangingPunct="1">
              <a:spcAft>
                <a:spcPct val="30000"/>
              </a:spcAft>
              <a:defRPr/>
            </a:pPr>
            <a:r>
              <a:rPr lang="pt-BR" sz="2800"/>
              <a:t>A segurança operacional também depende do respeito aos limites construtivos do veículo.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Rot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pPr eaLnBrk="1" hangingPunct="1"/>
            <a:r>
              <a:rPr lang="pt-BR" sz="3700" smtClean="0">
                <a:effectLst/>
                <a:latin typeface="Calibri" pitchFamily="34" charset="0"/>
              </a:rPr>
              <a:t>Renovação de Frota</a:t>
            </a:r>
          </a:p>
        </p:txBody>
      </p:sp>
      <p:sp>
        <p:nvSpPr>
          <p:cNvPr id="10243" name="Rectangle 3"/>
          <p:cNvSpPr>
            <a:spLocks noGrp="1" noRot="1" noChangeArrowheads="1"/>
          </p:cNvSpPr>
          <p:nvPr>
            <p:ph type="body" idx="4294967295"/>
          </p:nvPr>
        </p:nvSpPr>
        <p:spPr/>
        <p:txBody>
          <a:bodyPr/>
          <a:lstStyle/>
          <a:p>
            <a:pPr algn="just" eaLnBrk="1" hangingPunct="1">
              <a:lnSpc>
                <a:spcPct val="90000"/>
              </a:lnSpc>
              <a:spcAft>
                <a:spcPct val="30000"/>
              </a:spcAft>
              <a:defRPr/>
            </a:pPr>
            <a:r>
              <a:rPr lang="pt-BR"/>
              <a:t>Necessidade de programas permanentes voltados à renovação de frota.</a:t>
            </a:r>
          </a:p>
          <a:p>
            <a:pPr algn="just" eaLnBrk="1" hangingPunct="1">
              <a:lnSpc>
                <a:spcPct val="90000"/>
              </a:lnSpc>
              <a:spcAft>
                <a:spcPct val="30000"/>
              </a:spcAft>
              <a:defRPr/>
            </a:pPr>
            <a:r>
              <a:rPr lang="pt-BR"/>
              <a:t>O modelo político de financiamento deverá buscar sempre a modernização da frota de modo a oferecer </a:t>
            </a:r>
            <a:r>
              <a:rPr lang="pt-BR" u="sng"/>
              <a:t>maior segurança operacional e menor poluição ambiental</a:t>
            </a:r>
            <a:r>
              <a:rPr lang="pt-BR"/>
              <a:t>.</a:t>
            </a:r>
            <a:endParaRPr lang="en-US"/>
          </a:p>
          <a:p>
            <a:pPr algn="just" eaLnBrk="1" hangingPunct="1">
              <a:lnSpc>
                <a:spcPct val="90000"/>
              </a:lnSpc>
              <a:spcAft>
                <a:spcPct val="30000"/>
              </a:spcAft>
              <a:defRPr/>
            </a:pPr>
            <a:r>
              <a:rPr lang="en-US"/>
              <a:t>O MT, por meio da SPNT, vem mantendo</a:t>
            </a:r>
            <a:r>
              <a:rPr lang="pt-BR"/>
              <a:t> reuniões com MDIC e BNDES, com o objetivo de dar resposta adequada a essa necessidade.</a:t>
            </a:r>
          </a:p>
          <a:p>
            <a:pPr eaLnBrk="1" hangingPunct="1">
              <a:lnSpc>
                <a:spcPct val="90000"/>
              </a:lnSpc>
              <a:defRPr/>
            </a:pP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708025"/>
            <a:ext cx="8229600" cy="582613"/>
          </a:xfrm>
        </p:spPr>
        <p:txBody>
          <a:bodyPr/>
          <a:lstStyle/>
          <a:p>
            <a:pPr eaLnBrk="1" hangingPunct="1">
              <a:defRPr/>
            </a:pPr>
            <a:r>
              <a:rPr lang="pt-BR" b="0" smtClean="0">
                <a:latin typeface="Calibri" pitchFamily="34" charset="0"/>
              </a:rPr>
              <a:t>PROCAMINHONEIRO</a:t>
            </a:r>
            <a:r>
              <a:rPr lang="pt-BR" b="0" smtClean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pt-BR" b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pt-BR" sz="1800" b="0" smtClean="0">
                <a:solidFill>
                  <a:schemeClr val="tx1"/>
                </a:solidFill>
              </a:rPr>
              <a:t>(Recursos do BNDES)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1625" y="1557338"/>
            <a:ext cx="8540750" cy="5113337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defRPr/>
            </a:pPr>
            <a:r>
              <a:rPr lang="pt-BR" sz="2000" b="1" smtClean="0">
                <a:latin typeface="Arial" charset="0"/>
              </a:rPr>
              <a:t>Começou a operar em maio de 2006.</a:t>
            </a:r>
          </a:p>
          <a:p>
            <a:pPr lvl="2" algn="just" eaLnBrk="1" hangingPunct="1">
              <a:lnSpc>
                <a:spcPct val="80000"/>
              </a:lnSpc>
              <a:defRPr/>
            </a:pPr>
            <a:r>
              <a:rPr lang="pt-BR" sz="1800" smtClean="0">
                <a:latin typeface="Arial" charset="0"/>
              </a:rPr>
              <a:t>Em outubro de 2006 passou a financiar a microempresa.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pt-BR" sz="2000" b="1" smtClean="0">
                <a:latin typeface="Arial" charset="0"/>
              </a:rPr>
              <a:t>Em julho de 2009 os juros anuais caem de uma taxa média de 13,5% para 4,5%. Reduz a taxa em 67%.</a:t>
            </a:r>
          </a:p>
          <a:p>
            <a:pPr lvl="2" algn="just" eaLnBrk="1" hangingPunct="1">
              <a:lnSpc>
                <a:spcPct val="80000"/>
              </a:lnSpc>
              <a:defRPr/>
            </a:pPr>
            <a:r>
              <a:rPr lang="pt-BR" sz="1800" smtClean="0">
                <a:latin typeface="Arial" charset="0"/>
              </a:rPr>
              <a:t>De acordo com o BNDES, a medida permanece em vigor.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pt-BR" sz="2000" b="1" smtClean="0">
                <a:latin typeface="Arial" charset="0"/>
              </a:rPr>
              <a:t>Na mesma data, o prazo de financiamento foi ampliado de 84 para 96 meses.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pt-BR" sz="2000" b="1" smtClean="0">
                <a:latin typeface="Arial" charset="0"/>
              </a:rPr>
              <a:t>Idade limite para financiar caminhões usados passou de 8 para 15 anos. 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pt-BR" sz="2000" b="1" u="sng" smtClean="0">
                <a:latin typeface="Arial" charset="0"/>
              </a:rPr>
              <a:t>As medidas resultaram num forte aumento de negociações.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pt-BR" sz="2000" b="1" smtClean="0">
                <a:latin typeface="Arial" charset="0"/>
              </a:rPr>
              <a:t>Para o primeiro trimestre de 2010 foram disponibilizados R$ 1,6 bilhão ao Programa, prevendo-se o mesmo valor para o segundo trimestre.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pt-BR" sz="2000" b="1" smtClean="0">
                <a:latin typeface="Arial" charset="0"/>
              </a:rPr>
              <a:t>Desde  o início do Programa foram realizadas 20.733 operações correspondentes a R$ 3,5 bilhões.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pt-BR" sz="2000" b="1" smtClean="0">
                <a:latin typeface="Arial" charset="0"/>
              </a:rPr>
              <a:t>FGI – Fundo Garantidor para o investimento: Está previsto entrar em operação o FGI com a finalidade de reduzir riscos de negociação, principalmente de pessoas físicas, permitindo maior número de operações.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ítulo 1"/>
          <p:cNvSpPr>
            <a:spLocks noGrp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pPr eaLnBrk="1" hangingPunct="1"/>
            <a:r>
              <a:rPr lang="pt-BR" smtClean="0">
                <a:effectLst/>
                <a:latin typeface="Calibri" pitchFamily="34" charset="0"/>
              </a:rPr>
              <a:t>Acidentes em Rodovias Federais - 2009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pt-BR"/>
              <a:t>Nº. de acidentes: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pt-BR"/>
              <a:t>Mortos: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pt-BR"/>
              <a:t>Feridos: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pt-BR"/>
              <a:t>Veículos: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pt-BR"/>
              <a:t>Caminhões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pt-BR"/>
              <a:t>Ônibus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pt-BR"/>
              <a:t>Automóveis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pt-BR"/>
              <a:t>Motocicletas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pt-BR"/>
              <a:t>Atropelamentos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ítulo 1"/>
          <p:cNvSpPr>
            <a:spLocks noGrp="1"/>
          </p:cNvSpPr>
          <p:nvPr>
            <p:ph type="title" idx="4294967295"/>
          </p:nvPr>
        </p:nvSpPr>
        <p:spPr>
          <a:xfrm>
            <a:off x="457200" y="765175"/>
            <a:ext cx="8229600" cy="1511300"/>
          </a:xfrm>
          <a:noFill/>
        </p:spPr>
        <p:txBody>
          <a:bodyPr/>
          <a:lstStyle/>
          <a:p>
            <a:pPr eaLnBrk="1" hangingPunct="1"/>
            <a:r>
              <a:rPr lang="pt-BR" smtClean="0">
                <a:effectLst/>
                <a:latin typeface="Calibri" pitchFamily="34" charset="0"/>
              </a:rPr>
              <a:t>Custos Econômicos e Sociais dos Acidentes de Trânsito  nas Rodovias Federais </a:t>
            </a:r>
            <a:br>
              <a:rPr lang="pt-BR" smtClean="0">
                <a:effectLst/>
                <a:latin typeface="Calibri" pitchFamily="34" charset="0"/>
              </a:rPr>
            </a:br>
            <a:r>
              <a:rPr lang="pt-BR" smtClean="0">
                <a:effectLst/>
                <a:latin typeface="Calibri" pitchFamily="34" charset="0"/>
              </a:rPr>
              <a:t>(IPEA-2005)</a:t>
            </a:r>
          </a:p>
        </p:txBody>
      </p:sp>
      <p:pic>
        <p:nvPicPr>
          <p:cNvPr id="3379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2565400"/>
            <a:ext cx="8424862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Rectangle 5"/>
          <p:cNvSpPr>
            <a:spLocks noChangeArrowheads="1"/>
          </p:cNvSpPr>
          <p:nvPr/>
        </p:nvSpPr>
        <p:spPr bwMode="auto">
          <a:xfrm>
            <a:off x="6964363" y="3794125"/>
            <a:ext cx="1223962" cy="1296988"/>
          </a:xfrm>
          <a:prstGeom prst="rect">
            <a:avLst/>
          </a:prstGeom>
          <a:noFill/>
          <a:ln w="5715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3796" name="Rectangle 6"/>
          <p:cNvSpPr>
            <a:spLocks noChangeArrowheads="1"/>
          </p:cNvSpPr>
          <p:nvPr/>
        </p:nvSpPr>
        <p:spPr bwMode="auto">
          <a:xfrm>
            <a:off x="898525" y="3779838"/>
            <a:ext cx="1728788" cy="1296987"/>
          </a:xfrm>
          <a:prstGeom prst="rect">
            <a:avLst/>
          </a:prstGeom>
          <a:noFill/>
          <a:ln w="5715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ítulo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smtClean="0">
                <a:latin typeface="Calibri" pitchFamily="34" charset="0"/>
              </a:rPr>
              <a:t>Organização Institucional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285750" y="1600200"/>
            <a:ext cx="8858250" cy="499745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pt-BR" sz="2900"/>
              <a:t>Secretaria de Política Nacional de Transportes - SPNT/MT</a:t>
            </a:r>
          </a:p>
          <a:p>
            <a:pPr eaLnBrk="1" hangingPunct="1">
              <a:defRPr/>
            </a:pPr>
            <a:r>
              <a:rPr lang="pt-BR" sz="2900"/>
              <a:t>Coord. Geral Operações Rodoviárias – DNIT/MT;</a:t>
            </a:r>
          </a:p>
          <a:p>
            <a:pPr eaLnBrk="1" hangingPunct="1">
              <a:defRPr/>
            </a:pPr>
            <a:r>
              <a:rPr lang="pt-BR" sz="2900"/>
              <a:t>Agência Nacional de Transportes Terrestres – ANTT/MT</a:t>
            </a:r>
          </a:p>
          <a:p>
            <a:pPr eaLnBrk="1" hangingPunct="1">
              <a:defRPr/>
            </a:pPr>
            <a:r>
              <a:rPr lang="pt-BR" sz="2900"/>
              <a:t>Departamento Nacional de Trânsito - DENATRAN/MCid</a:t>
            </a:r>
          </a:p>
          <a:p>
            <a:pPr eaLnBrk="1" hangingPunct="1">
              <a:defRPr/>
            </a:pPr>
            <a:r>
              <a:rPr lang="pt-BR" sz="2900"/>
              <a:t>Polícia Rodoviária Federal – PRF/MJ.</a:t>
            </a:r>
          </a:p>
          <a:p>
            <a:pPr eaLnBrk="1" hangingPunct="1">
              <a:defRPr/>
            </a:pPr>
            <a:r>
              <a:rPr lang="pt-BR" sz="2900"/>
              <a:t>Conselho Nacional de Trânsito - CONTRAN</a:t>
            </a:r>
          </a:p>
          <a:p>
            <a:pPr lvl="1" eaLnBrk="1" hangingPunct="1">
              <a:defRPr/>
            </a:pPr>
            <a:r>
              <a:rPr lang="pt-BR">
                <a:solidFill>
                  <a:schemeClr val="folHlink"/>
                </a:solidFill>
              </a:rPr>
              <a:t>8 Representantes+Pres.:  MT, MCid, MCT, MD, MJ, MEC, MS, MMA, DENATRAN (Pres.).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smtClean="0">
                <a:latin typeface="Calibri" pitchFamily="34" charset="0"/>
              </a:rPr>
              <a:t>Visão Estratégica do MT</a:t>
            </a:r>
          </a:p>
        </p:txBody>
      </p:sp>
      <p:sp>
        <p:nvSpPr>
          <p:cNvPr id="24579" name="Rectangle 3"/>
          <p:cNvSpPr>
            <a:spLocks noGrp="1" noRot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174625" indent="-174625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pt-BR" sz="1000" b="1" smtClean="0"/>
              <a:t>	</a:t>
            </a:r>
            <a:r>
              <a:rPr lang="pt-BR" sz="2400" b="1" smtClean="0">
                <a:solidFill>
                  <a:srgbClr val="00FFFF"/>
                </a:solidFill>
                <a:latin typeface="Arial" charset="0"/>
              </a:rPr>
              <a:t>Estabelecer políticas atualizadas, baseadas no PNLT, e  em  decorrência implantar infraestrutura capaz de:</a:t>
            </a:r>
          </a:p>
          <a:p>
            <a:pPr marL="174625" indent="-174625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pt-BR" sz="2400" b="1" smtClean="0">
              <a:solidFill>
                <a:srgbClr val="00FFFF"/>
              </a:solidFill>
              <a:latin typeface="Arial" charset="0"/>
            </a:endParaRPr>
          </a:p>
          <a:p>
            <a:pPr marL="174625" indent="-174625" eaLnBrk="1" hangingPunct="1">
              <a:lnSpc>
                <a:spcPct val="80000"/>
              </a:lnSpc>
              <a:defRPr/>
            </a:pPr>
            <a:r>
              <a:rPr lang="pt-BR" sz="2000" b="1" smtClean="0">
                <a:effectLst/>
                <a:latin typeface="Arial" charset="0"/>
              </a:rPr>
              <a:t>Atender  com  eficiência  à  demanda do crescimento econômico interno e do comércio exterior.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pt-BR" sz="2000" b="1" smtClean="0">
              <a:effectLst/>
              <a:latin typeface="Arial" charset="0"/>
            </a:endParaRPr>
          </a:p>
          <a:p>
            <a:pPr marL="174625" indent="-174625" eaLnBrk="1" hangingPunct="1">
              <a:lnSpc>
                <a:spcPct val="80000"/>
              </a:lnSpc>
              <a:spcAft>
                <a:spcPct val="20000"/>
              </a:spcAft>
              <a:defRPr/>
            </a:pPr>
            <a:r>
              <a:rPr lang="pt-BR" sz="2000" b="1" smtClean="0">
                <a:effectLst/>
                <a:latin typeface="Arial" charset="0"/>
              </a:rPr>
              <a:t>Estruturar novos corredores multimodais estratégicos para aumento da capacidade de transporte, priorizando os sistemas hidroviário  e  ferroviário e as rodovias de acesso.</a:t>
            </a:r>
          </a:p>
          <a:p>
            <a:pPr marL="174625" indent="-174625" eaLnBrk="1" hangingPunct="1">
              <a:lnSpc>
                <a:spcPct val="80000"/>
              </a:lnSpc>
              <a:spcAft>
                <a:spcPct val="20000"/>
              </a:spcAft>
              <a:buFont typeface="Wingdings" pitchFamily="2" charset="2"/>
              <a:buNone/>
              <a:defRPr/>
            </a:pPr>
            <a:endParaRPr lang="pt-BR" sz="2000" b="1" smtClean="0">
              <a:effectLst/>
              <a:latin typeface="Arial" charset="0"/>
            </a:endParaRPr>
          </a:p>
          <a:p>
            <a:pPr marL="174625" indent="-174625" eaLnBrk="1" hangingPunct="1">
              <a:lnSpc>
                <a:spcPct val="80000"/>
              </a:lnSpc>
              <a:spcAft>
                <a:spcPct val="20000"/>
              </a:spcAft>
              <a:defRPr/>
            </a:pPr>
            <a:r>
              <a:rPr lang="pt-BR" sz="2000" b="1" smtClean="0">
                <a:effectLst/>
                <a:latin typeface="Arial" charset="0"/>
              </a:rPr>
              <a:t>Incentivar a ligação do Brasil com os países limítrofes, fortalecendo a integração na América do Sul.</a:t>
            </a:r>
          </a:p>
          <a:p>
            <a:pPr marL="174625" indent="-174625" eaLnBrk="1" hangingPunct="1">
              <a:lnSpc>
                <a:spcPct val="80000"/>
              </a:lnSpc>
              <a:spcAft>
                <a:spcPct val="20000"/>
              </a:spcAft>
              <a:buFont typeface="Wingdings" pitchFamily="2" charset="2"/>
              <a:buNone/>
              <a:defRPr/>
            </a:pPr>
            <a:endParaRPr lang="pt-BR" sz="2000" b="1" smtClean="0">
              <a:effectLst/>
              <a:latin typeface="Arial" charset="0"/>
            </a:endParaRPr>
          </a:p>
          <a:p>
            <a:pPr marL="174625" indent="-174625" eaLnBrk="1" hangingPunct="1">
              <a:lnSpc>
                <a:spcPct val="80000"/>
              </a:lnSpc>
              <a:spcAft>
                <a:spcPct val="20000"/>
              </a:spcAft>
              <a:defRPr/>
            </a:pPr>
            <a:r>
              <a:rPr lang="pt-BR" sz="2000" b="1" smtClean="0">
                <a:effectLst/>
                <a:latin typeface="Arial" charset="0"/>
              </a:rPr>
              <a:t>Aumentar os níveis de eficiência do transporte para redução de:</a:t>
            </a:r>
          </a:p>
          <a:p>
            <a:pPr lvl="1" eaLnBrk="1" hangingPunct="1">
              <a:lnSpc>
                <a:spcPct val="80000"/>
              </a:lnSpc>
              <a:spcAft>
                <a:spcPct val="20000"/>
              </a:spcAft>
              <a:defRPr/>
            </a:pPr>
            <a:r>
              <a:rPr lang="pt-BR" sz="2000" smtClean="0">
                <a:effectLst/>
                <a:latin typeface="Arial" charset="0"/>
              </a:rPr>
              <a:t>Tempos de viagem</a:t>
            </a:r>
          </a:p>
          <a:p>
            <a:pPr lvl="1" eaLnBrk="1" hangingPunct="1">
              <a:lnSpc>
                <a:spcPct val="80000"/>
              </a:lnSpc>
              <a:spcAft>
                <a:spcPct val="20000"/>
              </a:spcAft>
              <a:defRPr/>
            </a:pPr>
            <a:r>
              <a:rPr lang="pt-BR" sz="2000" smtClean="0">
                <a:effectLst/>
                <a:latin typeface="Arial" charset="0"/>
              </a:rPr>
              <a:t>Custos de transportes</a:t>
            </a:r>
          </a:p>
          <a:p>
            <a:pPr lvl="1" eaLnBrk="1" hangingPunct="1">
              <a:lnSpc>
                <a:spcPct val="80000"/>
              </a:lnSpc>
              <a:spcAft>
                <a:spcPct val="20000"/>
              </a:spcAft>
              <a:defRPr/>
            </a:pPr>
            <a:r>
              <a:rPr lang="pt-BR" sz="2000" smtClean="0">
                <a:effectLst/>
                <a:latin typeface="Arial" charset="0"/>
              </a:rPr>
              <a:t>Acidentes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2" name="Título 1"/>
          <p:cNvSpPr>
            <a:spLocks noGrp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pPr eaLnBrk="1" hangingPunct="1"/>
            <a:r>
              <a:rPr lang="pt-BR" smtClean="0">
                <a:effectLst/>
                <a:latin typeface="Calibri" pitchFamily="34" charset="0"/>
              </a:rPr>
              <a:t>Política Nacional de Segurança no Trânsito para as Rodovias Federais</a:t>
            </a:r>
          </a:p>
        </p:txBody>
      </p:sp>
      <p:sp>
        <p:nvSpPr>
          <p:cNvPr id="18434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1108075"/>
          </a:xfrm>
        </p:spPr>
        <p:txBody>
          <a:bodyPr/>
          <a:lstStyle/>
          <a:p>
            <a:pPr eaLnBrk="1" hangingPunct="1">
              <a:defRPr/>
            </a:pPr>
            <a:r>
              <a:rPr lang="pt-BR" sz="3000"/>
              <a:t>Política intersetorial e Interministerial</a:t>
            </a:r>
          </a:p>
          <a:p>
            <a:pPr eaLnBrk="1" hangingPunct="1">
              <a:defRPr/>
            </a:pPr>
            <a:r>
              <a:rPr lang="pt-BR" sz="3000"/>
              <a:t>Mudanças na Matriz Logística Brasileira (PNLT)</a:t>
            </a:r>
          </a:p>
        </p:txBody>
      </p:sp>
      <p:graphicFrame>
        <p:nvGraphicFramePr>
          <p:cNvPr id="18441" name="Object 9"/>
          <p:cNvGraphicFramePr>
            <a:graphicFrameLocks noChangeAspect="1"/>
          </p:cNvGraphicFramePr>
          <p:nvPr/>
        </p:nvGraphicFramePr>
        <p:xfrm>
          <a:off x="974725" y="2781300"/>
          <a:ext cx="7269163" cy="3933825"/>
        </p:xfrm>
        <a:graphic>
          <a:graphicData uri="http://schemas.openxmlformats.org/presentationml/2006/ole">
            <p:oleObj spid="_x0000_s18441" name="Gráfico" r:id="rId4" imgW="5257800" imgH="2790898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ítulo 1"/>
          <p:cNvSpPr>
            <a:spLocks noGrp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pPr eaLnBrk="1" hangingPunct="1"/>
            <a:r>
              <a:rPr lang="pt-BR" smtClean="0">
                <a:effectLst/>
                <a:latin typeface="Calibri" pitchFamily="34" charset="0"/>
              </a:rPr>
              <a:t>Política Nacional de Segurança no Trânsito para as Rodovias Federais</a:t>
            </a:r>
          </a:p>
        </p:txBody>
      </p:sp>
      <p:sp>
        <p:nvSpPr>
          <p:cNvPr id="3072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468313" y="2205038"/>
            <a:ext cx="8229600" cy="3671887"/>
          </a:xfrm>
        </p:spPr>
        <p:txBody>
          <a:bodyPr/>
          <a:lstStyle/>
          <a:p>
            <a:pPr eaLnBrk="1" hangingPunct="1">
              <a:defRPr/>
            </a:pPr>
            <a:r>
              <a:rPr lang="pt-BR" sz="3400"/>
              <a:t>Implicações das mudanças na Matriz Logística Brasileira na segurança viária:</a:t>
            </a:r>
          </a:p>
          <a:p>
            <a:pPr lvl="1" eaLnBrk="1" hangingPunct="1">
              <a:defRPr/>
            </a:pPr>
            <a:r>
              <a:rPr lang="pt-BR" sz="3000">
                <a:solidFill>
                  <a:schemeClr val="folHlink"/>
                </a:solidFill>
              </a:rPr>
              <a:t>Redução do número de caminhões nas estradas;</a:t>
            </a:r>
          </a:p>
          <a:p>
            <a:pPr lvl="1" eaLnBrk="1" hangingPunct="1">
              <a:defRPr/>
            </a:pPr>
            <a:r>
              <a:rPr lang="pt-BR" sz="3000">
                <a:solidFill>
                  <a:schemeClr val="folHlink"/>
                </a:solidFill>
              </a:rPr>
              <a:t>Redução das distâncias percorridas por caminhões (alimentadores dos eixos hidroviários e ferroviários estruturantes).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ítulo 1"/>
          <p:cNvSpPr>
            <a:spLocks noGrp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pPr eaLnBrk="1" hangingPunct="1"/>
            <a:r>
              <a:rPr lang="pt-BR" smtClean="0">
                <a:effectLst/>
                <a:latin typeface="Calibri" pitchFamily="34" charset="0"/>
              </a:rPr>
              <a:t>Ações para Redução de Acidentes e Melhoria da Segurança Viária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457200" y="1797050"/>
            <a:ext cx="8229600" cy="48006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pt-BR" sz="3000"/>
              <a:t>Ampliação da Fiscalização eletrônica de velocidades</a:t>
            </a:r>
          </a:p>
          <a:p>
            <a:pPr eaLnBrk="1" hangingPunct="1">
              <a:defRPr/>
            </a:pPr>
            <a:r>
              <a:rPr lang="pt-BR" sz="3000"/>
              <a:t>Análise de estatísticas de acidentes (DNIT/PRF/MT), com mapeamento de pontos críticos e fatores de risco;</a:t>
            </a:r>
          </a:p>
          <a:p>
            <a:pPr eaLnBrk="1" hangingPunct="1">
              <a:defRPr/>
            </a:pPr>
            <a:r>
              <a:rPr lang="pt-BR" sz="3000"/>
              <a:t>Tratamento de postos críticos de acidentes</a:t>
            </a:r>
          </a:p>
          <a:p>
            <a:pPr lvl="1" eaLnBrk="1" hangingPunct="1">
              <a:defRPr/>
            </a:pPr>
            <a:r>
              <a:rPr lang="pt-BR" sz="2600"/>
              <a:t>Correções geométricas</a:t>
            </a:r>
          </a:p>
          <a:p>
            <a:pPr lvl="1" eaLnBrk="1" hangingPunct="1">
              <a:defRPr/>
            </a:pPr>
            <a:r>
              <a:rPr lang="pt-BR" sz="2600"/>
              <a:t>Melhoria de sinalização</a:t>
            </a:r>
          </a:p>
          <a:p>
            <a:pPr lvl="1" eaLnBrk="1" hangingPunct="1">
              <a:defRPr/>
            </a:pPr>
            <a:r>
              <a:rPr lang="pt-BR" sz="2600"/>
              <a:t>Implantação de dispositivos auxiliares de segurança</a:t>
            </a:r>
          </a:p>
          <a:p>
            <a:pPr lvl="1" eaLnBrk="1" hangingPunct="1">
              <a:defRPr/>
            </a:pPr>
            <a:r>
              <a:rPr lang="pt-BR" sz="2600"/>
              <a:t>Manutenção dos pavimentos</a:t>
            </a:r>
          </a:p>
          <a:p>
            <a:pPr lvl="1" eaLnBrk="1" hangingPunct="1">
              <a:defRPr/>
            </a:pPr>
            <a:endParaRPr lang="pt-BR" sz="2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611188" y="2727325"/>
            <a:ext cx="8229600" cy="30067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pt-BR" b="1">
                <a:solidFill>
                  <a:schemeClr val="tx1"/>
                </a:solidFill>
              </a:rPr>
              <a:t>PRODEFENSAS</a:t>
            </a:r>
          </a:p>
          <a:p>
            <a:pPr lvl="1" eaLnBrk="1" hangingPunct="1">
              <a:defRPr/>
            </a:pPr>
            <a:r>
              <a:rPr lang="pt-BR">
                <a:solidFill>
                  <a:schemeClr val="tx1"/>
                </a:solidFill>
                <a:effectLst/>
              </a:rPr>
              <a:t>O objetivo deste Programa é reabilitar as Defensas Metálicas existentes, implantar novas Defensas e manter a funcionalidade de todo o sistema de Defensas Metálicas Semi-maleáveis na Malha Rodoviária Federal</a:t>
            </a:r>
            <a:r>
              <a:rPr lang="pt-BR" b="1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41986" name="Título 1"/>
          <p:cNvSpPr>
            <a:spLocks/>
          </p:cNvSpPr>
          <p:nvPr/>
        </p:nvSpPr>
        <p:spPr bwMode="auto">
          <a:xfrm>
            <a:off x="457200" y="976313"/>
            <a:ext cx="8229600" cy="65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t-BR" sz="3500" b="1">
                <a:solidFill>
                  <a:schemeClr val="hlink"/>
                </a:solidFill>
                <a:latin typeface="Calibri" pitchFamily="34" charset="0"/>
              </a:rPr>
              <a:t>Ações para Redução de Acidentes e Melhoria da Segurança Viária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539750" y="1584325"/>
            <a:ext cx="8229600" cy="64928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pt-BR" b="1">
                <a:solidFill>
                  <a:schemeClr val="tx1"/>
                </a:solidFill>
              </a:rPr>
              <a:t>PRODEFENSAS:</a:t>
            </a:r>
          </a:p>
        </p:txBody>
      </p:sp>
      <p:sp>
        <p:nvSpPr>
          <p:cNvPr id="33795" name="Título 1"/>
          <p:cNvSpPr>
            <a:spLocks/>
          </p:cNvSpPr>
          <p:nvPr/>
        </p:nvSpPr>
        <p:spPr bwMode="auto">
          <a:xfrm>
            <a:off x="457200" y="976313"/>
            <a:ext cx="8229600" cy="65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pt-BR" sz="3500" b="1">
                <a:solidFill>
                  <a:schemeClr val="hlink"/>
                </a:solidFill>
                <a:latin typeface="Calibri" pitchFamily="34" charset="0"/>
                <a:cs typeface="+mn-cs"/>
              </a:rPr>
              <a:t>Ações para Redução de Acidentes e Melhoria da Segurança Viária</a:t>
            </a:r>
          </a:p>
          <a:p>
            <a:pPr algn="ctr">
              <a:defRPr/>
            </a:pPr>
            <a:endParaRPr lang="pt-BR" sz="3500" b="1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cs typeface="+mn-cs"/>
            </a:endParaRPr>
          </a:p>
        </p:txBody>
      </p:sp>
      <p:graphicFrame>
        <p:nvGraphicFramePr>
          <p:cNvPr id="33886" name="Group 94"/>
          <p:cNvGraphicFramePr>
            <a:graphicFrameLocks noGrp="1"/>
          </p:cNvGraphicFramePr>
          <p:nvPr/>
        </p:nvGraphicFramePr>
        <p:xfrm>
          <a:off x="323850" y="2089150"/>
          <a:ext cx="8496300" cy="4727575"/>
        </p:xfrm>
        <a:graphic>
          <a:graphicData uri="http://schemas.openxmlformats.org/drawingml/2006/table">
            <a:tbl>
              <a:tblPr/>
              <a:tblGrid>
                <a:gridCol w="1143000"/>
                <a:gridCol w="3179763"/>
                <a:gridCol w="1403350"/>
                <a:gridCol w="1427162"/>
                <a:gridCol w="1343025"/>
              </a:tblGrid>
              <a:tr h="39687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Lotes</a:t>
                      </a:r>
                      <a:endParaRPr kumimoji="0" lang="pt-BR" sz="2000" b="1" i="0" u="sng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Estados</a:t>
                      </a:r>
                      <a:endParaRPr kumimoji="0" lang="pt-BR" sz="2000" b="1" i="0" u="sng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Defensas (km)</a:t>
                      </a:r>
                      <a:endParaRPr kumimoji="0" lang="pt-BR" sz="2000" b="1" i="0" u="sng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8097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Existentes</a:t>
                      </a:r>
                      <a:endParaRPr kumimoji="0" lang="pt-BR" sz="2000" b="1" i="0" u="sng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Novas</a:t>
                      </a:r>
                      <a:endParaRPr kumimoji="0" lang="pt-BR" sz="2000" b="1" i="0" u="sng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Total</a:t>
                      </a:r>
                      <a:endParaRPr kumimoji="0" lang="pt-BR" sz="2000" b="1" i="0" u="sng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7016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Lote 1</a:t>
                      </a:r>
                      <a:endParaRPr kumimoji="0" lang="pt-BR" sz="2000" b="1" i="0" u="sng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AM; RR; PA; AP; RO; AC; TO e MA</a:t>
                      </a:r>
                      <a:endParaRPr kumimoji="0" lang="pt-BR" sz="2000" b="1" i="0" u="sng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47,79</a:t>
                      </a:r>
                      <a:endParaRPr kumimoji="0" lang="pt-BR" sz="2000" b="1" i="0" u="sng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21,32</a:t>
                      </a:r>
                      <a:endParaRPr kumimoji="0" lang="pt-BR" sz="2000" b="1" i="0" u="sng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69,11</a:t>
                      </a:r>
                      <a:endParaRPr kumimoji="0" lang="pt-BR" sz="2000" b="1" i="0" u="sng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Lote 2</a:t>
                      </a:r>
                      <a:endParaRPr kumimoji="0" lang="pt-BR" sz="2000" b="1" i="0" u="sng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AL e PE</a:t>
                      </a:r>
                      <a:endParaRPr kumimoji="0" lang="pt-BR" sz="2000" b="1" i="0" u="sng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69,57</a:t>
                      </a:r>
                      <a:endParaRPr kumimoji="0" lang="pt-BR" sz="2000" b="1" i="0" u="sng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26,06</a:t>
                      </a:r>
                      <a:endParaRPr kumimoji="0" lang="pt-BR" sz="2000" b="1" i="0" u="sng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95,63</a:t>
                      </a:r>
                      <a:endParaRPr kumimoji="0" lang="pt-BR" sz="2000" b="1" i="0" u="sng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Lote 3</a:t>
                      </a:r>
                      <a:endParaRPr kumimoji="0" lang="pt-BR" sz="2000" b="1" i="0" u="sng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CE; PI; RN e PB</a:t>
                      </a:r>
                      <a:endParaRPr kumimoji="0" lang="pt-BR" sz="2000" b="1" i="0" u="sng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74,43</a:t>
                      </a:r>
                      <a:endParaRPr kumimoji="0" lang="pt-BR" sz="2000" b="1" i="0" u="sng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37,90</a:t>
                      </a:r>
                      <a:endParaRPr kumimoji="0" lang="pt-BR" sz="2000" b="1" i="0" u="sng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112,33</a:t>
                      </a:r>
                      <a:endParaRPr kumimoji="0" lang="pt-BR" sz="2000" b="1" i="0" u="sng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Lote 4</a:t>
                      </a:r>
                      <a:endParaRPr kumimoji="0" lang="pt-BR" sz="2000" b="1" i="0" u="sng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ES; BA e SE</a:t>
                      </a:r>
                      <a:endParaRPr kumimoji="0" lang="pt-BR" sz="2000" b="1" i="0" u="sng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42,13</a:t>
                      </a:r>
                      <a:endParaRPr kumimoji="0" lang="pt-BR" sz="2000" b="1" i="0" u="sng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21,32</a:t>
                      </a:r>
                      <a:endParaRPr kumimoji="0" lang="pt-BR" sz="2000" b="1" i="0" u="sng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63,45</a:t>
                      </a:r>
                      <a:endParaRPr kumimoji="0" lang="pt-BR" sz="2000" b="1" i="0" u="sng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Lote 5</a:t>
                      </a:r>
                      <a:endParaRPr kumimoji="0" lang="pt-BR" sz="2000" b="1" i="0" u="sng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MG</a:t>
                      </a:r>
                      <a:endParaRPr kumimoji="0" lang="pt-BR" sz="2000" b="1" i="0" u="sng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59,00</a:t>
                      </a:r>
                      <a:endParaRPr kumimoji="0" lang="pt-BR" sz="2000" b="1" i="0" u="sng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21,32</a:t>
                      </a:r>
                      <a:endParaRPr kumimoji="0" lang="pt-BR" sz="2000" b="1" i="0" u="sng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80,32</a:t>
                      </a:r>
                      <a:endParaRPr kumimoji="0" lang="pt-BR" sz="2000" b="1" i="0" u="sng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Lote 6</a:t>
                      </a:r>
                      <a:endParaRPr kumimoji="0" lang="pt-BR" sz="2000" b="1" i="0" u="sng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RJ; MG; SP e PR</a:t>
                      </a:r>
                      <a:endParaRPr kumimoji="0" lang="pt-BR" sz="2000" b="1" i="0" u="sng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58,95</a:t>
                      </a:r>
                      <a:endParaRPr kumimoji="0" lang="pt-BR" sz="2000" b="1" i="0" u="sng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30,79</a:t>
                      </a:r>
                      <a:endParaRPr kumimoji="0" lang="pt-BR" sz="2000" b="1" i="0" u="sng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89,74</a:t>
                      </a:r>
                      <a:endParaRPr kumimoji="0" lang="pt-BR" sz="2000" b="1" i="0" u="sng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Lote 7</a:t>
                      </a:r>
                      <a:endParaRPr kumimoji="0" lang="pt-BR" sz="2000" b="1" i="0" u="sng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RS e SC</a:t>
                      </a:r>
                      <a:endParaRPr kumimoji="0" lang="pt-BR" sz="2000" b="1" i="0" u="sng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72,42</a:t>
                      </a:r>
                      <a:endParaRPr kumimoji="0" lang="pt-BR" sz="2000" b="1" i="0" u="sng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33,16</a:t>
                      </a:r>
                      <a:endParaRPr kumimoji="0" lang="pt-BR" sz="2000" b="1" i="0" u="sng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105,58</a:t>
                      </a:r>
                      <a:endParaRPr kumimoji="0" lang="pt-BR" sz="2000" b="1" i="0" u="sng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Lote 8</a:t>
                      </a:r>
                      <a:endParaRPr kumimoji="0" lang="pt-BR" sz="2000" b="1" i="0" u="sng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MT; GO; DF e MS</a:t>
                      </a:r>
                      <a:endParaRPr kumimoji="0" lang="pt-BR" sz="2000" b="1" i="0" u="sng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73,00</a:t>
                      </a:r>
                      <a:endParaRPr kumimoji="0" lang="pt-BR" sz="2000" b="1" i="0" u="sng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45,01</a:t>
                      </a:r>
                      <a:endParaRPr kumimoji="0" lang="pt-BR" sz="2000" b="1" i="0" u="sng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118,01</a:t>
                      </a:r>
                      <a:endParaRPr kumimoji="0" lang="pt-BR" sz="2000" b="1" i="0" u="sng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4572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Total (km)</a:t>
                      </a:r>
                      <a:endParaRPr kumimoji="0" lang="pt-BR" sz="2400" b="1" i="0" u="sng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497,29</a:t>
                      </a:r>
                      <a:endParaRPr kumimoji="0" lang="pt-BR" sz="2400" b="1" i="0" u="sng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236,88</a:t>
                      </a:r>
                      <a:endParaRPr kumimoji="0" lang="pt-BR" sz="2400" b="1" i="0" u="sng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734,17</a:t>
                      </a:r>
                      <a:endParaRPr kumimoji="0" lang="pt-BR" sz="2400" b="1" i="0" u="sng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323850" y="835025"/>
            <a:ext cx="8229600" cy="64928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pt-BR" b="1">
                <a:solidFill>
                  <a:schemeClr val="tx1"/>
                </a:solidFill>
              </a:rPr>
              <a:t>PRODEFENSAS (licitado em 2009):</a:t>
            </a:r>
          </a:p>
        </p:txBody>
      </p:sp>
      <p:graphicFrame>
        <p:nvGraphicFramePr>
          <p:cNvPr id="46151" name="Group 71"/>
          <p:cNvGraphicFramePr>
            <a:graphicFrameLocks noGrp="1"/>
          </p:cNvGraphicFramePr>
          <p:nvPr/>
        </p:nvGraphicFramePr>
        <p:xfrm>
          <a:off x="0" y="1849438"/>
          <a:ext cx="9144000" cy="4816475"/>
        </p:xfrm>
        <a:graphic>
          <a:graphicData uri="http://schemas.openxmlformats.org/drawingml/2006/table">
            <a:tbl>
              <a:tblPr/>
              <a:tblGrid>
                <a:gridCol w="693738"/>
                <a:gridCol w="2006600"/>
                <a:gridCol w="2808287"/>
                <a:gridCol w="1655763"/>
                <a:gridCol w="1979612"/>
              </a:tblGrid>
              <a:tr h="47148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33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Lote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33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43901" marR="4390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33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Localização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33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43901" marR="4390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33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Resultado do certame licitatório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33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43901" marR="4390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9051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33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UF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33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43901" marR="4390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33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BR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33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43901" marR="4390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33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Vencedor (a)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33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43901" marR="4390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33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Valor (R$)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33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43901" marR="4390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460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33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3901" marR="4390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33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AM;RR;PA;AP;RO;AC;TO;MA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33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43901" marR="4390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33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todas pavimentadas</a:t>
                      </a:r>
                    </a:p>
                  </a:txBody>
                  <a:tcPr marL="43901" marR="4390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33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Consórcio SM</a:t>
                      </a:r>
                    </a:p>
                  </a:txBody>
                  <a:tcPr marL="43901" marR="4390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33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7.917.053,83</a:t>
                      </a:r>
                    </a:p>
                  </a:txBody>
                  <a:tcPr marL="43901" marR="4390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325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33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3901" marR="4390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33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AL;PE</a:t>
                      </a:r>
                    </a:p>
                  </a:txBody>
                  <a:tcPr marL="43901" marR="4390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33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todas pavimentadas</a:t>
                      </a:r>
                    </a:p>
                  </a:txBody>
                  <a:tcPr marL="43901" marR="4390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33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Consórcio VIA</a:t>
                      </a:r>
                    </a:p>
                  </a:txBody>
                  <a:tcPr marL="43901" marR="4390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33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13.540.807,71</a:t>
                      </a:r>
                    </a:p>
                  </a:txBody>
                  <a:tcPr marL="43901" marR="4390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325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33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3901" marR="4390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33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CE;PI;RN;PB</a:t>
                      </a:r>
                    </a:p>
                  </a:txBody>
                  <a:tcPr marL="43901" marR="4390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33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todas pavimentadas</a:t>
                      </a:r>
                    </a:p>
                  </a:txBody>
                  <a:tcPr marL="43901" marR="4390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33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Consórcio PJT</a:t>
                      </a:r>
                    </a:p>
                  </a:txBody>
                  <a:tcPr marL="43901" marR="4390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33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12.629.026,68</a:t>
                      </a:r>
                    </a:p>
                  </a:txBody>
                  <a:tcPr marL="43901" marR="4390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325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33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43901" marR="4390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33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ES;BA;SE</a:t>
                      </a:r>
                    </a:p>
                  </a:txBody>
                  <a:tcPr marL="43901" marR="4390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33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todas pavimentadas</a:t>
                      </a:r>
                    </a:p>
                  </a:txBody>
                  <a:tcPr marL="43901" marR="4390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33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SIRGA</a:t>
                      </a:r>
                    </a:p>
                  </a:txBody>
                  <a:tcPr marL="43901" marR="4390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33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7.992.988,20</a:t>
                      </a:r>
                    </a:p>
                  </a:txBody>
                  <a:tcPr marL="43901" marR="4390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511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33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43901" marR="4390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33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MG</a:t>
                      </a:r>
                    </a:p>
                  </a:txBody>
                  <a:tcPr marL="43901" marR="4390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33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040;050;116;135;251;262;267;354;356;365 e 460</a:t>
                      </a:r>
                    </a:p>
                  </a:txBody>
                  <a:tcPr marL="43901" marR="4390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33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Consórcio 5A</a:t>
                      </a:r>
                    </a:p>
                  </a:txBody>
                  <a:tcPr marL="43901" marR="4390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33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9.537.735,48</a:t>
                      </a:r>
                    </a:p>
                  </a:txBody>
                  <a:tcPr marL="43901" marR="4390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484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33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43901" marR="4390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33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RJ;MG (demais BR's);SP;PR</a:t>
                      </a:r>
                    </a:p>
                  </a:txBody>
                  <a:tcPr marL="43901" marR="4390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33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todas pavimentadas</a:t>
                      </a:r>
                    </a:p>
                  </a:txBody>
                  <a:tcPr marL="43901" marR="4390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33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Consórcio 5A</a:t>
                      </a:r>
                    </a:p>
                  </a:txBody>
                  <a:tcPr marL="43901" marR="4390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33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10.802.735,83</a:t>
                      </a:r>
                    </a:p>
                  </a:txBody>
                  <a:tcPr marL="43901" marR="4390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473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33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43901" marR="4390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33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RS;SC</a:t>
                      </a:r>
                    </a:p>
                  </a:txBody>
                  <a:tcPr marL="43901" marR="4390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33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todas pavimentadas</a:t>
                      </a:r>
                    </a:p>
                  </a:txBody>
                  <a:tcPr marL="43901" marR="4390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33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Consórcio BRAVIAS</a:t>
                      </a:r>
                    </a:p>
                  </a:txBody>
                  <a:tcPr marL="43901" marR="4390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33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12.522.025,05</a:t>
                      </a:r>
                    </a:p>
                  </a:txBody>
                  <a:tcPr marL="43901" marR="4390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471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33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43901" marR="4390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33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MT;GO;DF;MS</a:t>
                      </a:r>
                    </a:p>
                  </a:txBody>
                  <a:tcPr marL="43901" marR="4390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33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todas pavimentadas</a:t>
                      </a:r>
                    </a:p>
                  </a:txBody>
                  <a:tcPr marL="43901" marR="4390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33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Consórcio BRAVIAS</a:t>
                      </a:r>
                    </a:p>
                  </a:txBody>
                  <a:tcPr marL="43901" marR="4390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33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13.165.379,42</a:t>
                      </a:r>
                    </a:p>
                  </a:txBody>
                  <a:tcPr marL="43901" marR="4390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325438">
                <a:tc gridSpan="4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33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Valor Total (R$)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33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43901" marR="4390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33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88.107.752,20</a:t>
                      </a:r>
                    </a:p>
                  </a:txBody>
                  <a:tcPr marL="43901" marR="4390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611188" y="2420938"/>
            <a:ext cx="8229600" cy="18002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400" b="1">
                <a:solidFill>
                  <a:schemeClr val="tx1"/>
                </a:solidFill>
              </a:rPr>
              <a:t>Implantação do Sistema Georreferenciado de Informações Viárias - SGV</a:t>
            </a:r>
            <a:endParaRPr lang="pt-BR" b="1">
              <a:solidFill>
                <a:schemeClr val="tx1"/>
              </a:solidFill>
            </a:endParaRPr>
          </a:p>
        </p:txBody>
      </p:sp>
      <p:sp>
        <p:nvSpPr>
          <p:cNvPr id="35843" name="Título 1"/>
          <p:cNvSpPr>
            <a:spLocks/>
          </p:cNvSpPr>
          <p:nvPr/>
        </p:nvSpPr>
        <p:spPr bwMode="auto">
          <a:xfrm>
            <a:off x="457200" y="1047750"/>
            <a:ext cx="8229600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pt-BR" sz="3500" b="1">
                <a:solidFill>
                  <a:schemeClr val="hlink"/>
                </a:solidFill>
                <a:latin typeface="Calibri" pitchFamily="34" charset="0"/>
                <a:cs typeface="+mn-cs"/>
              </a:rPr>
              <a:t>Ações para Redução de Acidentes e Melhoria da Segurança Viária</a:t>
            </a:r>
          </a:p>
          <a:p>
            <a:pPr algn="ctr">
              <a:defRPr/>
            </a:pPr>
            <a:endParaRPr lang="pt-BR" sz="3500" b="1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cs typeface="+mn-cs"/>
            </a:endParaRPr>
          </a:p>
        </p:txBody>
      </p:sp>
      <p:sp>
        <p:nvSpPr>
          <p:cNvPr id="45059" name="Rectangle 7"/>
          <p:cNvSpPr>
            <a:spLocks noChangeArrowheads="1"/>
          </p:cNvSpPr>
          <p:nvPr/>
        </p:nvSpPr>
        <p:spPr bwMode="auto">
          <a:xfrm>
            <a:off x="0" y="5084763"/>
            <a:ext cx="9144000" cy="177323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pic>
        <p:nvPicPr>
          <p:cNvPr id="45060" name="Picture 22" descr="clip_image0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1700" y="5705475"/>
            <a:ext cx="2401888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1" name="Picture 23" descr="Vertical_sigla_fundo_clar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79838" y="5229225"/>
            <a:ext cx="1025525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2" name="Imagem 14" descr="Logo Labtrans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88" y="5761038"/>
            <a:ext cx="27559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Espaço Reservado para Conteúdo 9" descr="SGV - Conceito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620713"/>
            <a:ext cx="6985000" cy="613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Espaço Reservado para Conteúdo 5" descr="SGV - Módulo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1127125"/>
            <a:ext cx="7632700" cy="573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spaço Reservado para Conteúdo 2"/>
          <p:cNvSpPr>
            <a:spLocks/>
          </p:cNvSpPr>
          <p:nvPr/>
        </p:nvSpPr>
        <p:spPr bwMode="auto">
          <a:xfrm>
            <a:off x="0" y="549275"/>
            <a:ext cx="91440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+mn-cs"/>
              </a:rPr>
              <a:t>Sistema Georreferenciado de Informações Viárias - SGV</a:t>
            </a:r>
            <a:endParaRPr lang="pt-BR" sz="2800" b="1"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323850" y="1773238"/>
            <a:ext cx="8516938" cy="482441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pt-BR" b="1">
                <a:solidFill>
                  <a:schemeClr val="tx1"/>
                </a:solidFill>
              </a:rPr>
              <a:t>Sistema de Gestão da Faixa de Domínio</a:t>
            </a:r>
          </a:p>
          <a:p>
            <a:pPr lvl="1" eaLnBrk="1" hangingPunct="1">
              <a:lnSpc>
                <a:spcPct val="95000"/>
              </a:lnSpc>
              <a:spcBef>
                <a:spcPct val="0"/>
              </a:spcBef>
              <a:defRPr/>
            </a:pPr>
            <a:r>
              <a:rPr lang="pt-BR"/>
              <a:t>Elaboração do Manual de procedimentos e modelos de documentos padronizados para a ocupação da faixa de domínio;</a:t>
            </a:r>
          </a:p>
          <a:p>
            <a:pPr lvl="1" eaLnBrk="1" hangingPunct="1">
              <a:lnSpc>
                <a:spcPct val="95000"/>
              </a:lnSpc>
              <a:spcBef>
                <a:spcPct val="0"/>
              </a:spcBef>
              <a:defRPr/>
            </a:pPr>
            <a:r>
              <a:rPr lang="pt-BR"/>
              <a:t>Análise de viabilidade e de vistoria de ocupações;</a:t>
            </a:r>
          </a:p>
          <a:p>
            <a:pPr lvl="1" eaLnBrk="1" hangingPunct="1">
              <a:lnSpc>
                <a:spcPct val="95000"/>
              </a:lnSpc>
              <a:spcBef>
                <a:spcPct val="0"/>
              </a:spcBef>
              <a:defRPr/>
            </a:pPr>
            <a:r>
              <a:rPr lang="pt-BR"/>
              <a:t>Cadastro atualizado e consistente das informações pertinentes;</a:t>
            </a:r>
          </a:p>
          <a:p>
            <a:pPr lvl="1" eaLnBrk="1" hangingPunct="1">
              <a:lnSpc>
                <a:spcPct val="95000"/>
              </a:lnSpc>
              <a:spcBef>
                <a:spcPct val="0"/>
              </a:spcBef>
              <a:defRPr/>
            </a:pPr>
            <a:r>
              <a:rPr lang="en-US"/>
              <a:t>Dados georreferenciados;</a:t>
            </a:r>
            <a:endParaRPr lang="pt-BR"/>
          </a:p>
          <a:p>
            <a:pPr lvl="1" eaLnBrk="1" hangingPunct="1">
              <a:lnSpc>
                <a:spcPct val="95000"/>
              </a:lnSpc>
              <a:spcBef>
                <a:spcPct val="0"/>
              </a:spcBef>
              <a:defRPr/>
            </a:pPr>
            <a:r>
              <a:rPr lang="en-US"/>
              <a:t>Rotina de cálculo do valor devido pelas ocupações;</a:t>
            </a:r>
          </a:p>
          <a:p>
            <a:pPr lvl="1" eaLnBrk="1" hangingPunct="1">
              <a:lnSpc>
                <a:spcPct val="95000"/>
              </a:lnSpc>
              <a:spcBef>
                <a:spcPct val="0"/>
              </a:spcBef>
              <a:defRPr/>
            </a:pPr>
            <a:r>
              <a:rPr lang="en-US">
                <a:solidFill>
                  <a:srgbClr val="FFFF00"/>
                </a:solidFill>
              </a:rPr>
              <a:t>Melhorar o CONTROLE e SEGURANÇA VIÁRIA nas faixas de domínio.</a:t>
            </a:r>
            <a:endParaRPr lang="pt-BR">
              <a:solidFill>
                <a:srgbClr val="FFFF00"/>
              </a:solidFill>
            </a:endParaRPr>
          </a:p>
        </p:txBody>
      </p:sp>
      <p:sp>
        <p:nvSpPr>
          <p:cNvPr id="48130" name="Título 1"/>
          <p:cNvSpPr>
            <a:spLocks/>
          </p:cNvSpPr>
          <p:nvPr/>
        </p:nvSpPr>
        <p:spPr bwMode="auto">
          <a:xfrm>
            <a:off x="457200" y="765175"/>
            <a:ext cx="8229600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t-BR" sz="3500" b="1">
                <a:solidFill>
                  <a:schemeClr val="hlink"/>
                </a:solidFill>
                <a:latin typeface="Calibri" pitchFamily="34" charset="0"/>
              </a:rPr>
              <a:t>Ações para Redução de Acidentes e Melhoria da Segurança Viária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1008063"/>
            <a:ext cx="8229600" cy="476250"/>
          </a:xfrm>
        </p:spPr>
        <p:txBody>
          <a:bodyPr/>
          <a:lstStyle/>
          <a:p>
            <a:pPr eaLnBrk="1" hangingPunct="1">
              <a:defRPr/>
            </a:pPr>
            <a:r>
              <a:rPr lang="pt-BR" smtClean="0">
                <a:latin typeface="Calibri" pitchFamily="34" charset="0"/>
              </a:rPr>
              <a:t>RODOVIAS</a:t>
            </a:r>
            <a:r>
              <a:rPr lang="pt-BR" sz="4800" b="0" smtClean="0">
                <a:solidFill>
                  <a:schemeClr val="tx1"/>
                </a:solidFill>
              </a:rPr>
              <a:t/>
            </a:r>
            <a:br>
              <a:rPr lang="pt-BR" sz="4800" b="0" smtClean="0">
                <a:solidFill>
                  <a:schemeClr val="tx1"/>
                </a:solidFill>
              </a:rPr>
            </a:br>
            <a:r>
              <a:rPr lang="pt-BR" sz="2000" b="0" smtClean="0">
                <a:solidFill>
                  <a:schemeClr val="tx1"/>
                </a:solidFill>
                <a:latin typeface="Calibri" pitchFamily="34" charset="0"/>
              </a:rPr>
              <a:t>(Proposta PAC)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392363"/>
            <a:ext cx="8229600" cy="4205287"/>
          </a:xfrm>
        </p:spPr>
        <p:txBody>
          <a:bodyPr/>
          <a:lstStyle/>
          <a:p>
            <a:pPr lvl="2" eaLnBrk="1" hangingPunct="1">
              <a:spcBef>
                <a:spcPct val="10000"/>
              </a:spcBef>
              <a:defRPr/>
            </a:pPr>
            <a:r>
              <a:rPr lang="pt-BR" sz="3200"/>
              <a:t>95 ações envolvendo pavimentação, duplicação, adequação de capacidade e construção de pontes (</a:t>
            </a:r>
            <a:r>
              <a:rPr lang="pt-BR" sz="3200">
                <a:solidFill>
                  <a:schemeClr val="hlink"/>
                </a:solidFill>
              </a:rPr>
              <a:t>R$ 23,4 bilhões</a:t>
            </a:r>
            <a:r>
              <a:rPr lang="pt-BR" sz="3200"/>
              <a:t>)</a:t>
            </a:r>
          </a:p>
          <a:p>
            <a:pPr lvl="2" eaLnBrk="1" hangingPunct="1">
              <a:spcBef>
                <a:spcPct val="10000"/>
              </a:spcBef>
              <a:defRPr/>
            </a:pPr>
            <a:r>
              <a:rPr lang="pt-BR" sz="3200"/>
              <a:t>Manutenção rodoviária (</a:t>
            </a:r>
            <a:r>
              <a:rPr lang="pt-BR" sz="3200">
                <a:solidFill>
                  <a:schemeClr val="hlink"/>
                </a:solidFill>
              </a:rPr>
              <a:t>R$ 11,8 bilhões</a:t>
            </a:r>
            <a:r>
              <a:rPr lang="pt-BR" sz="3200"/>
              <a:t>)</a:t>
            </a:r>
          </a:p>
          <a:p>
            <a:pPr lvl="2" eaLnBrk="1" hangingPunct="1">
              <a:spcBef>
                <a:spcPct val="10000"/>
              </a:spcBef>
              <a:defRPr/>
            </a:pPr>
            <a:r>
              <a:rPr lang="pt-BR" sz="3200"/>
              <a:t>Concessão de trechos à iniciativa privada (</a:t>
            </a:r>
            <a:r>
              <a:rPr lang="pt-BR" sz="3200">
                <a:solidFill>
                  <a:schemeClr val="hlink"/>
                </a:solidFill>
              </a:rPr>
              <a:t>R$ 8,4 bilhões</a:t>
            </a:r>
            <a:r>
              <a:rPr lang="pt-BR" sz="320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323850" y="620713"/>
            <a:ext cx="8516938" cy="719137"/>
          </a:xfrm>
          <a:noFill/>
        </p:spPr>
        <p:txBody>
          <a:bodyPr/>
          <a:lstStyle/>
          <a:p>
            <a:pPr eaLnBrk="1" hangingPunct="1"/>
            <a:r>
              <a:rPr lang="pt-BR" b="1" smtClean="0">
                <a:solidFill>
                  <a:schemeClr val="tx1"/>
                </a:solidFill>
                <a:effectLst/>
              </a:rPr>
              <a:t>Sistema de Gestão da Faixa de Domínio</a:t>
            </a:r>
          </a:p>
        </p:txBody>
      </p:sp>
      <p:sp>
        <p:nvSpPr>
          <p:cNvPr id="49154" name="Text Box 3"/>
          <p:cNvSpPr txBox="1">
            <a:spLocks noChangeArrowheads="1"/>
          </p:cNvSpPr>
          <p:nvPr/>
        </p:nvSpPr>
        <p:spPr bwMode="auto">
          <a:xfrm>
            <a:off x="1130300" y="1563688"/>
            <a:ext cx="6970713" cy="48768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190500" lvl="1" eaLnBrk="0" hangingPunct="0">
              <a:lnSpc>
                <a:spcPct val="95000"/>
              </a:lnSpc>
            </a:pPr>
            <a:r>
              <a:rPr lang="en-GB" sz="3000">
                <a:solidFill>
                  <a:schemeClr val="folHlink"/>
                </a:solidFill>
                <a:latin typeface="Arial Narrow" pitchFamily="34" charset="0"/>
              </a:rPr>
              <a:t>Sistema de Gestão da Faixa de Domínio (</a:t>
            </a:r>
            <a:r>
              <a:rPr lang="en-GB" sz="3000" b="1">
                <a:solidFill>
                  <a:schemeClr val="folHlink"/>
                </a:solidFill>
                <a:latin typeface="Arial Narrow" pitchFamily="34" charset="0"/>
              </a:rPr>
              <a:t>GFD.Net) Intranet</a:t>
            </a:r>
          </a:p>
          <a:p>
            <a:pPr marL="190500" lvl="1" eaLnBrk="0" hangingPunct="0">
              <a:lnSpc>
                <a:spcPct val="95000"/>
              </a:lnSpc>
            </a:pPr>
            <a:endParaRPr lang="en-GB" sz="3000" b="1">
              <a:solidFill>
                <a:schemeClr val="folHlink"/>
              </a:solidFill>
              <a:latin typeface="Arial Narrow" pitchFamily="34" charset="0"/>
            </a:endParaRPr>
          </a:p>
          <a:p>
            <a:pPr marL="190500" lvl="1" eaLnBrk="0" hangingPunct="0">
              <a:lnSpc>
                <a:spcPct val="95000"/>
              </a:lnSpc>
            </a:pPr>
            <a:r>
              <a:rPr lang="en-GB" sz="3000">
                <a:solidFill>
                  <a:schemeClr val="folHlink"/>
                </a:solidFill>
                <a:latin typeface="Arial Narrow" pitchFamily="34" charset="0"/>
              </a:rPr>
              <a:t>Sistema de Gestão de Receitas (</a:t>
            </a:r>
            <a:r>
              <a:rPr lang="en-GB" sz="3000" b="1">
                <a:solidFill>
                  <a:schemeClr val="folHlink"/>
                </a:solidFill>
                <a:latin typeface="Arial Narrow" pitchFamily="34" charset="0"/>
              </a:rPr>
              <a:t>REC) </a:t>
            </a:r>
          </a:p>
          <a:p>
            <a:pPr marL="190500" lvl="1" eaLnBrk="0" hangingPunct="0">
              <a:lnSpc>
                <a:spcPct val="95000"/>
              </a:lnSpc>
            </a:pPr>
            <a:r>
              <a:rPr lang="en-GB" sz="3000" b="1">
                <a:solidFill>
                  <a:schemeClr val="folHlink"/>
                </a:solidFill>
                <a:latin typeface="Arial Narrow" pitchFamily="34" charset="0"/>
              </a:rPr>
              <a:t>Intranet</a:t>
            </a:r>
          </a:p>
          <a:p>
            <a:pPr marL="190500" lvl="1" eaLnBrk="0" hangingPunct="0">
              <a:lnSpc>
                <a:spcPct val="95000"/>
              </a:lnSpc>
            </a:pPr>
            <a:endParaRPr lang="en-GB" sz="3000">
              <a:solidFill>
                <a:schemeClr val="folHlink"/>
              </a:solidFill>
              <a:latin typeface="Arial Narrow" pitchFamily="34" charset="0"/>
            </a:endParaRPr>
          </a:p>
          <a:p>
            <a:pPr marL="190500" lvl="1" eaLnBrk="0" hangingPunct="0">
              <a:lnSpc>
                <a:spcPct val="95000"/>
              </a:lnSpc>
            </a:pPr>
            <a:r>
              <a:rPr lang="en-GB" sz="3000">
                <a:solidFill>
                  <a:schemeClr val="folHlink"/>
                </a:solidFill>
                <a:latin typeface="Arial Narrow" pitchFamily="34" charset="0"/>
              </a:rPr>
              <a:t>Portal da Faixa de Domínio – Webfaixa </a:t>
            </a:r>
          </a:p>
          <a:p>
            <a:pPr marL="190500" lvl="1" eaLnBrk="0" hangingPunct="0">
              <a:lnSpc>
                <a:spcPct val="95000"/>
              </a:lnSpc>
            </a:pPr>
            <a:r>
              <a:rPr lang="en-GB" sz="3000" b="1">
                <a:solidFill>
                  <a:schemeClr val="folHlink"/>
                </a:solidFill>
                <a:latin typeface="Arial Narrow" pitchFamily="34" charset="0"/>
              </a:rPr>
              <a:t>Internet</a:t>
            </a:r>
          </a:p>
          <a:p>
            <a:pPr marL="190500" lvl="1" eaLnBrk="0" hangingPunct="0">
              <a:lnSpc>
                <a:spcPct val="95000"/>
              </a:lnSpc>
            </a:pPr>
            <a:endParaRPr lang="en-GB" sz="3000" b="1">
              <a:solidFill>
                <a:schemeClr val="folHlink"/>
              </a:solidFill>
              <a:latin typeface="Arial Narrow" pitchFamily="34" charset="0"/>
            </a:endParaRPr>
          </a:p>
          <a:p>
            <a:pPr eaLnBrk="0" hangingPunct="0">
              <a:lnSpc>
                <a:spcPct val="95000"/>
              </a:lnSpc>
            </a:pPr>
            <a:r>
              <a:rPr lang="en-GB" sz="3000">
                <a:solidFill>
                  <a:schemeClr val="folHlink"/>
                </a:solidFill>
                <a:latin typeface="Arial Narrow" pitchFamily="34" charset="0"/>
              </a:rPr>
              <a:t>  Coletor de Elementos da Faixa (</a:t>
            </a:r>
            <a:r>
              <a:rPr lang="en-GB" sz="3000" b="1">
                <a:solidFill>
                  <a:schemeClr val="folHlink"/>
                </a:solidFill>
                <a:latin typeface="Arial Narrow" pitchFamily="34" charset="0"/>
              </a:rPr>
              <a:t>GFD.Me) </a:t>
            </a:r>
          </a:p>
          <a:p>
            <a:pPr marL="190500" lvl="1" eaLnBrk="0" hangingPunct="0">
              <a:lnSpc>
                <a:spcPct val="95000"/>
              </a:lnSpc>
            </a:pPr>
            <a:r>
              <a:rPr lang="en-GB" sz="3000" b="1">
                <a:solidFill>
                  <a:schemeClr val="folHlink"/>
                </a:solidFill>
                <a:latin typeface="Arial Narrow" pitchFamily="34" charset="0"/>
              </a:rPr>
              <a:t>Dispositivo móvel (palm)</a:t>
            </a:r>
            <a:endParaRPr lang="pt-BR" sz="3000" b="1">
              <a:solidFill>
                <a:schemeClr val="folHlink"/>
              </a:solidFill>
              <a:latin typeface="Arial Narrow" pitchFamily="34" charset="0"/>
            </a:endParaRPr>
          </a:p>
        </p:txBody>
      </p:sp>
      <p:sp>
        <p:nvSpPr>
          <p:cNvPr id="49155" name="Rectangle 11"/>
          <p:cNvSpPr>
            <a:spLocks noChangeArrowheads="1"/>
          </p:cNvSpPr>
          <p:nvPr/>
        </p:nvSpPr>
        <p:spPr bwMode="auto">
          <a:xfrm>
            <a:off x="395288" y="1341438"/>
            <a:ext cx="936625" cy="525621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pic>
        <p:nvPicPr>
          <p:cNvPr id="49156" name="Picture 4" descr="computado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4500" y="1477963"/>
            <a:ext cx="81438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7" name="Picture 5" descr="computado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4500" y="4221163"/>
            <a:ext cx="81438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9158" name="Group 6"/>
          <p:cNvGrpSpPr>
            <a:grpSpLocks/>
          </p:cNvGrpSpPr>
          <p:nvPr/>
        </p:nvGrpSpPr>
        <p:grpSpPr bwMode="auto">
          <a:xfrm>
            <a:off x="520700" y="5373688"/>
            <a:ext cx="738188" cy="1103312"/>
            <a:chOff x="5136" y="3352"/>
            <a:chExt cx="320" cy="605"/>
          </a:xfrm>
        </p:grpSpPr>
        <p:pic>
          <p:nvPicPr>
            <p:cNvPr id="49163" name="Picture 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136" y="3352"/>
              <a:ext cx="321" cy="6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9164" name="AutoShape 8"/>
            <p:cNvSpPr>
              <a:spLocks noChangeArrowheads="1"/>
            </p:cNvSpPr>
            <p:nvPr/>
          </p:nvSpPr>
          <p:spPr bwMode="auto">
            <a:xfrm>
              <a:off x="5136" y="3352"/>
              <a:ext cx="321" cy="606"/>
            </a:xfrm>
            <a:prstGeom prst="roundRect">
              <a:avLst>
                <a:gd name="adj" fmla="val 310"/>
              </a:avLst>
            </a:prstGeom>
            <a:noFill/>
            <a:ln w="936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fr-FR" sz="2400">
                <a:latin typeface="Times New Roman" pitchFamily="18" charset="0"/>
              </a:endParaRPr>
            </a:p>
          </p:txBody>
        </p:sp>
      </p:grpSp>
      <p:pic>
        <p:nvPicPr>
          <p:cNvPr id="49159" name="Picture 9" descr="computado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4500" y="2925763"/>
            <a:ext cx="81438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60" name="Line 18"/>
          <p:cNvSpPr>
            <a:spLocks noChangeShapeType="1"/>
          </p:cNvSpPr>
          <p:nvPr/>
        </p:nvSpPr>
        <p:spPr bwMode="auto">
          <a:xfrm>
            <a:off x="1258888" y="2565400"/>
            <a:ext cx="70580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49161" name="Line 19"/>
          <p:cNvSpPr>
            <a:spLocks noChangeShapeType="1"/>
          </p:cNvSpPr>
          <p:nvPr/>
        </p:nvSpPr>
        <p:spPr bwMode="auto">
          <a:xfrm>
            <a:off x="1258888" y="4005263"/>
            <a:ext cx="70580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49162" name="Line 20"/>
          <p:cNvSpPr>
            <a:spLocks noChangeShapeType="1"/>
          </p:cNvSpPr>
          <p:nvPr/>
        </p:nvSpPr>
        <p:spPr bwMode="auto">
          <a:xfrm>
            <a:off x="1258888" y="5373688"/>
            <a:ext cx="70580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323850" y="620713"/>
            <a:ext cx="8516938" cy="719137"/>
          </a:xfrm>
          <a:noFill/>
        </p:spPr>
        <p:txBody>
          <a:bodyPr/>
          <a:lstStyle/>
          <a:p>
            <a:pPr eaLnBrk="1" hangingPunct="1"/>
            <a:r>
              <a:rPr lang="pt-BR" b="1" smtClean="0">
                <a:solidFill>
                  <a:schemeClr val="tx1"/>
                </a:solidFill>
                <a:effectLst/>
              </a:rPr>
              <a:t>Sistema de Gestão da Faixa de Domínio</a:t>
            </a:r>
          </a:p>
        </p:txBody>
      </p:sp>
      <p:pic>
        <p:nvPicPr>
          <p:cNvPr id="50178" name="Picture 4" descr="PORTAL-CONSULTA-LOGI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219200"/>
            <a:ext cx="8763000" cy="537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323850" y="620713"/>
            <a:ext cx="8516938" cy="719137"/>
          </a:xfrm>
          <a:noFill/>
        </p:spPr>
        <p:txBody>
          <a:bodyPr/>
          <a:lstStyle/>
          <a:p>
            <a:pPr eaLnBrk="1" hangingPunct="1"/>
            <a:r>
              <a:rPr lang="pt-BR" b="1" smtClean="0">
                <a:solidFill>
                  <a:schemeClr val="tx1"/>
                </a:solidFill>
                <a:effectLst/>
              </a:rPr>
              <a:t>Sistema de Gestão da Faixa de Domínio</a:t>
            </a:r>
          </a:p>
        </p:txBody>
      </p:sp>
      <p:pic>
        <p:nvPicPr>
          <p:cNvPr id="51202" name="Picture 8" descr="diag_unif_ele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143000"/>
            <a:ext cx="8569325" cy="549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323850" y="1773238"/>
            <a:ext cx="8516938" cy="482441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pt-BR" b="1">
                <a:solidFill>
                  <a:schemeClr val="tx1"/>
                </a:solidFill>
              </a:rPr>
              <a:t>PROSINAL</a:t>
            </a:r>
          </a:p>
          <a:p>
            <a:pPr eaLnBrk="1" hangingPunct="1">
              <a:defRPr/>
            </a:pPr>
            <a:r>
              <a:rPr lang="pt-BR" b="1" i="1"/>
              <a:t>Objetivo:</a:t>
            </a:r>
            <a:endParaRPr lang="pt-BR"/>
          </a:p>
          <a:p>
            <a:pPr lvl="1" eaLnBrk="1" hangingPunct="1">
              <a:lnSpc>
                <a:spcPct val="90000"/>
              </a:lnSpc>
              <a:spcBef>
                <a:spcPct val="10000"/>
              </a:spcBef>
              <a:defRPr/>
            </a:pPr>
            <a:r>
              <a:rPr lang="pt-BR"/>
              <a:t>Garantir a orientação aos usuários para utilização adequada das rodovias, possibilitando maior segurança e melhor fluidez no trânsito.</a:t>
            </a:r>
          </a:p>
          <a:p>
            <a:pPr eaLnBrk="1" hangingPunct="1">
              <a:defRPr/>
            </a:pPr>
            <a:r>
              <a:rPr lang="pt-BR" b="1" i="1"/>
              <a:t>Escopo</a:t>
            </a:r>
            <a:endParaRPr lang="pt-BR"/>
          </a:p>
          <a:p>
            <a:pPr lvl="1" eaLnBrk="1" hangingPunct="1">
              <a:lnSpc>
                <a:spcPct val="90000"/>
              </a:lnSpc>
              <a:spcBef>
                <a:spcPct val="10000"/>
              </a:spcBef>
              <a:defRPr/>
            </a:pPr>
            <a:r>
              <a:rPr lang="pt-BR"/>
              <a:t>Execução dos serviços de Engenharia de Tráfego, Sinalização Horizontal, Vertical, Suspensa e Dispositivos Auxiliares de Segurança incluindo a implantação, a recuperação e a manutenção da Sinalização na malha rodoviária federal.</a:t>
            </a:r>
          </a:p>
        </p:txBody>
      </p:sp>
      <p:sp>
        <p:nvSpPr>
          <p:cNvPr id="52226" name="Título 1"/>
          <p:cNvSpPr>
            <a:spLocks/>
          </p:cNvSpPr>
          <p:nvPr/>
        </p:nvSpPr>
        <p:spPr bwMode="auto">
          <a:xfrm>
            <a:off x="457200" y="765175"/>
            <a:ext cx="8229600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t-BR" sz="3500" b="1">
                <a:solidFill>
                  <a:schemeClr val="hlink"/>
                </a:solidFill>
                <a:latin typeface="Calibri" pitchFamily="34" charset="0"/>
              </a:rPr>
              <a:t>Ações para Redução de Acidentes e Melhoria da Segurança Viária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323850" y="2205038"/>
            <a:ext cx="8516938" cy="482441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pt-BR" b="1">
                <a:solidFill>
                  <a:schemeClr val="tx1"/>
                </a:solidFill>
              </a:rPr>
              <a:t>PROSINAL</a:t>
            </a:r>
          </a:p>
          <a:p>
            <a:pPr eaLnBrk="1" hangingPunct="1">
              <a:defRPr/>
            </a:pPr>
            <a:r>
              <a:rPr lang="pt-BR" sz="3100" b="1" i="1"/>
              <a:t>Serviços</a:t>
            </a:r>
            <a:endParaRPr lang="pt-BR" sz="3100"/>
          </a:p>
          <a:p>
            <a:pPr lvl="1" eaLnBrk="1" hangingPunct="1">
              <a:defRPr/>
            </a:pPr>
            <a:r>
              <a:rPr lang="pt-BR" sz="3100"/>
              <a:t>Sinalização Horizontal (pintura/demarcação de faixas)</a:t>
            </a:r>
          </a:p>
          <a:p>
            <a:pPr lvl="1" eaLnBrk="1" hangingPunct="1">
              <a:defRPr/>
            </a:pPr>
            <a:r>
              <a:rPr lang="pt-BR" sz="3100"/>
              <a:t>Sinalização Vertical (placas)</a:t>
            </a:r>
          </a:p>
          <a:p>
            <a:pPr lvl="1" eaLnBrk="1" hangingPunct="1">
              <a:defRPr/>
            </a:pPr>
            <a:r>
              <a:rPr lang="pt-BR" sz="3100"/>
              <a:t>Dispositivos de Segurança (tachas, balizadores, painéis de mensagem variável – PMV).</a:t>
            </a:r>
          </a:p>
        </p:txBody>
      </p:sp>
      <p:sp>
        <p:nvSpPr>
          <p:cNvPr id="53250" name="Título 1"/>
          <p:cNvSpPr>
            <a:spLocks/>
          </p:cNvSpPr>
          <p:nvPr/>
        </p:nvSpPr>
        <p:spPr bwMode="auto">
          <a:xfrm>
            <a:off x="457200" y="904875"/>
            <a:ext cx="8229600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t-BR" sz="3500" b="1">
                <a:solidFill>
                  <a:schemeClr val="hlink"/>
                </a:solidFill>
                <a:latin typeface="Calibri" pitchFamily="34" charset="0"/>
              </a:rPr>
              <a:t>Ações para Redução de Acidentes e Melhoria da Segurança Viária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250825" y="908050"/>
            <a:ext cx="8497888" cy="594995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pt-BR" b="1">
                <a:solidFill>
                  <a:schemeClr val="hlink"/>
                </a:solidFill>
              </a:rPr>
              <a:t>PROSINAL</a:t>
            </a:r>
          </a:p>
          <a:p>
            <a:pPr eaLnBrk="1" hangingPunct="1">
              <a:defRPr/>
            </a:pPr>
            <a:r>
              <a:rPr lang="pt-BR" sz="2800" b="1" i="1"/>
              <a:t>Valor do Programa:</a:t>
            </a:r>
            <a:endParaRPr lang="pt-BR" sz="2800"/>
          </a:p>
          <a:p>
            <a:pPr lvl="1" eaLnBrk="1" hangingPunct="1">
              <a:defRPr/>
            </a:pPr>
            <a:r>
              <a:rPr lang="pt-BR" i="1"/>
              <a:t>Condições iniciais:</a:t>
            </a:r>
            <a:endParaRPr lang="pt-BR"/>
          </a:p>
          <a:p>
            <a:pPr lvl="2" eaLnBrk="1" hangingPunct="1">
              <a:defRPr/>
            </a:pPr>
            <a:r>
              <a:rPr lang="pt-BR" sz="2800"/>
              <a:t>Valor: R$ 275,3 milhões (1ª etapa: jul/2006 a jul/2008)</a:t>
            </a:r>
          </a:p>
          <a:p>
            <a:pPr eaLnBrk="1" hangingPunct="1">
              <a:defRPr/>
            </a:pPr>
            <a:r>
              <a:rPr lang="pt-BR" sz="2800" b="1"/>
              <a:t>Extensão: 48.059,30 km:</a:t>
            </a:r>
            <a:endParaRPr lang="pt-BR" sz="2800" b="1" i="1"/>
          </a:p>
          <a:p>
            <a:pPr eaLnBrk="1" hangingPunct="1">
              <a:defRPr/>
            </a:pPr>
            <a:r>
              <a:rPr lang="pt-BR" sz="2800" b="1" i="1"/>
              <a:t>Situação Atual:</a:t>
            </a:r>
            <a:endParaRPr lang="pt-BR" sz="2800" b="1"/>
          </a:p>
          <a:p>
            <a:pPr lvl="1" eaLnBrk="1" hangingPunct="1">
              <a:defRPr/>
            </a:pPr>
            <a:r>
              <a:rPr lang="pt-BR"/>
              <a:t>Valor: R$ 531,8 milhões (1ª + 2ª etapa: jul/2008 a jul/2010)</a:t>
            </a:r>
          </a:p>
          <a:p>
            <a:pPr lvl="1" eaLnBrk="1" hangingPunct="1">
              <a:defRPr/>
            </a:pPr>
            <a:r>
              <a:rPr lang="pt-BR"/>
              <a:t>Extensão: 40.999,9 km (redução devido à transferência de segmentos para concessões e contratos cancelados)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250825" y="2060575"/>
            <a:ext cx="8497888" cy="381635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pt-BR" b="1">
                <a:solidFill>
                  <a:schemeClr val="hlink"/>
                </a:solidFill>
              </a:rPr>
              <a:t>PROSINAL 2</a:t>
            </a:r>
          </a:p>
          <a:p>
            <a:pPr eaLnBrk="1" hangingPunct="1">
              <a:defRPr/>
            </a:pPr>
            <a:r>
              <a:rPr lang="pt-BR"/>
              <a:t>É a contratação da Sinalização Viária do restante da malha pavimentada do DNIT não atendida pelo PROSINAL (1ª etapa).</a:t>
            </a:r>
          </a:p>
          <a:p>
            <a:pPr eaLnBrk="1" hangingPunct="1">
              <a:defRPr/>
            </a:pPr>
            <a:r>
              <a:rPr lang="pt-BR"/>
              <a:t>Extensão: 16.000 km</a:t>
            </a:r>
          </a:p>
          <a:p>
            <a:pPr eaLnBrk="1" hangingPunct="1">
              <a:defRPr/>
            </a:pPr>
            <a:r>
              <a:rPr lang="pt-BR"/>
              <a:t>Valor estimado: R$ 150 milhões</a:t>
            </a:r>
          </a:p>
          <a:p>
            <a:pPr eaLnBrk="1" hangingPunct="1">
              <a:defRPr/>
            </a:pPr>
            <a:r>
              <a:rPr lang="pt-BR"/>
              <a:t>Abrangência: 16 Unidades da Federação</a:t>
            </a:r>
          </a:p>
        </p:txBody>
      </p:sp>
      <p:sp>
        <p:nvSpPr>
          <p:cNvPr id="55298" name="Título 1"/>
          <p:cNvSpPr>
            <a:spLocks/>
          </p:cNvSpPr>
          <p:nvPr/>
        </p:nvSpPr>
        <p:spPr bwMode="auto">
          <a:xfrm>
            <a:off x="457200" y="765175"/>
            <a:ext cx="8229600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t-BR" sz="3500" b="1">
                <a:solidFill>
                  <a:schemeClr val="hlink"/>
                </a:solidFill>
                <a:latin typeface="Calibri" pitchFamily="34" charset="0"/>
              </a:rPr>
              <a:t>Ações para Redução de Acidentes e Melhoria da Segurança Viária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ítulo 1"/>
          <p:cNvSpPr>
            <a:spLocks/>
          </p:cNvSpPr>
          <p:nvPr/>
        </p:nvSpPr>
        <p:spPr bwMode="auto">
          <a:xfrm>
            <a:off x="457200" y="765175"/>
            <a:ext cx="8229600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t-BR" sz="3500" b="1">
                <a:solidFill>
                  <a:schemeClr val="hlink"/>
                </a:solidFill>
                <a:latin typeface="Calibri" pitchFamily="34" charset="0"/>
              </a:rPr>
              <a:t>Ações para Redução de Acidentes e Melhoria da Segurança Viária</a:t>
            </a:r>
          </a:p>
        </p:txBody>
      </p:sp>
      <p:sp>
        <p:nvSpPr>
          <p:cNvPr id="2" name="Título 1"/>
          <p:cNvSpPr>
            <a:spLocks/>
          </p:cNvSpPr>
          <p:nvPr/>
        </p:nvSpPr>
        <p:spPr bwMode="auto">
          <a:xfrm>
            <a:off x="323850" y="2349500"/>
            <a:ext cx="8229600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pt-BR" sz="3600" b="1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+mn-cs"/>
              </a:rPr>
              <a:t>SAU – Serviço de Atendimento ao Usuário</a:t>
            </a:r>
          </a:p>
        </p:txBody>
      </p:sp>
      <p:sp>
        <p:nvSpPr>
          <p:cNvPr id="37893" name="Espaço Reservado para Conteúdo 2"/>
          <p:cNvSpPr>
            <a:spLocks/>
          </p:cNvSpPr>
          <p:nvPr/>
        </p:nvSpPr>
        <p:spPr bwMode="auto">
          <a:xfrm>
            <a:off x="755650" y="3644900"/>
            <a:ext cx="7632700" cy="248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r>
              <a:rPr lang="pt-BR"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+mn-cs"/>
              </a:rPr>
              <a:t>Manutenção Veicular;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r>
              <a:rPr lang="pt-BR"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+mn-cs"/>
              </a:rPr>
              <a:t>Serviços de Guincho;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r>
              <a:rPr lang="pt-BR"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+mn-cs"/>
              </a:rPr>
              <a:t>Apoio aos serviços de resgate;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r>
              <a:rPr lang="pt-BR"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+mn-cs"/>
              </a:rPr>
              <a:t>Serviço gratuito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pt-BR" sz="3000"/>
              <a:t>Atualização da base de dados do Programa Nacional de Contagem de Tráfego - PNCT;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pt-BR" sz="3000"/>
              <a:t>Estudos sobre a pesagem em balança dinâmica (SPNT-MT/CONTRAN/INMETRO).</a:t>
            </a:r>
          </a:p>
          <a:p>
            <a:pPr eaLnBrk="1" hangingPunct="1">
              <a:lnSpc>
                <a:spcPct val="90000"/>
              </a:lnSpc>
              <a:defRPr/>
            </a:pPr>
            <a:endParaRPr lang="pt-BR" sz="3000"/>
          </a:p>
        </p:txBody>
      </p:sp>
      <p:sp>
        <p:nvSpPr>
          <p:cNvPr id="57346" name="Título 1"/>
          <p:cNvSpPr>
            <a:spLocks/>
          </p:cNvSpPr>
          <p:nvPr/>
        </p:nvSpPr>
        <p:spPr bwMode="auto">
          <a:xfrm>
            <a:off x="457200" y="976313"/>
            <a:ext cx="8229600" cy="65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t-BR" sz="3500" b="1">
                <a:solidFill>
                  <a:schemeClr val="hlink"/>
                </a:solidFill>
                <a:latin typeface="Calibri" pitchFamily="34" charset="0"/>
              </a:rPr>
              <a:t>Ações para Redução de Acidentes e Melhoria da Segurança Viária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ítulo 1"/>
          <p:cNvSpPr>
            <a:spLocks noGrp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pPr eaLnBrk="1" hangingPunct="1"/>
            <a:r>
              <a:rPr lang="pt-BR" smtClean="0">
                <a:effectLst/>
                <a:latin typeface="Calibri" pitchFamily="34" charset="0"/>
              </a:rPr>
              <a:t>Próximas Ações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pt-BR" sz="3000"/>
              <a:t>Programa Institucional de Segurança para o Trânsito em Rodovias Federais (SPNT/MT);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pt-BR" sz="3000"/>
              <a:t>Estudos de tratamento de pontos críticos c/ ações efetivas de melhorias;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pt-BR" sz="3000"/>
              <a:t>Modernização e ampliação dos sistemas de monitoramento e fiscalização;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pt-BR" sz="3000"/>
              <a:t>Intensificar campanhas educativas, com foco nas principais causas de acidentes;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pt-BR" sz="3000"/>
              <a:t>Adoção de estratégias de segurança viária diferenciadas para os trechos de rodovias em áreas urbanas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AutoShape 3"/>
          <p:cNvSpPr>
            <a:spLocks noGrp="1" noChangeAspect="1" noChangeArrowheads="1"/>
          </p:cNvSpPr>
          <p:nvPr>
            <p:ph type="body" idx="4294967295"/>
          </p:nvPr>
        </p:nvSpPr>
        <p:spPr>
          <a:xfrm>
            <a:off x="468313" y="549275"/>
            <a:ext cx="8218487" cy="6175375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pt-BR" sz="1600" b="1" smtClean="0"/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pt-BR" sz="3500" b="1" smtClean="0">
                <a:solidFill>
                  <a:schemeClr val="hlink"/>
                </a:solidFill>
              </a:rPr>
              <a:t>RODOVIAS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pt-BR" sz="3500" b="1" smtClean="0">
              <a:solidFill>
                <a:schemeClr val="hlink"/>
              </a:solidFill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pt-BR" sz="600" b="1" smtClean="0">
              <a:solidFill>
                <a:schemeClr val="hlink"/>
              </a:solidFill>
            </a:endParaRPr>
          </a:p>
          <a:p>
            <a:pPr eaLnBrk="1" hangingPunct="1">
              <a:lnSpc>
                <a:spcPct val="140000"/>
              </a:lnSpc>
              <a:defRPr/>
            </a:pPr>
            <a:r>
              <a:rPr lang="pt-BR" sz="2400" smtClean="0"/>
              <a:t>CONCESSÃO DE RODOVIAS FEDERAIS – 2ª ETAPA: 3.228 KM </a:t>
            </a:r>
          </a:p>
          <a:p>
            <a:pPr eaLnBrk="1" hangingPunct="1">
              <a:lnSpc>
                <a:spcPct val="140000"/>
              </a:lnSpc>
              <a:defRPr/>
            </a:pPr>
            <a:r>
              <a:rPr lang="pt-BR" sz="2400" smtClean="0"/>
              <a:t>MANUTENÇÃO DE RODOVIAS: 55 MIL KM</a:t>
            </a:r>
          </a:p>
          <a:p>
            <a:pPr eaLnBrk="1" hangingPunct="1">
              <a:lnSpc>
                <a:spcPct val="140000"/>
              </a:lnSpc>
              <a:defRPr/>
            </a:pPr>
            <a:r>
              <a:rPr lang="pt-BR" sz="2400" smtClean="0"/>
              <a:t>ESTUDOS E PROJETOS: 55 MIL KM</a:t>
            </a:r>
          </a:p>
          <a:p>
            <a:pPr eaLnBrk="1" hangingPunct="1">
              <a:lnSpc>
                <a:spcPct val="140000"/>
              </a:lnSpc>
              <a:defRPr/>
            </a:pPr>
            <a:r>
              <a:rPr lang="pt-BR" sz="2400" smtClean="0"/>
              <a:t>CONTROLE DE PESO: IMPLANTAÇÃO E OPERAÇÃO DE 235 BALANÇAS</a:t>
            </a:r>
          </a:p>
          <a:p>
            <a:pPr eaLnBrk="1" hangingPunct="1">
              <a:lnSpc>
                <a:spcPct val="140000"/>
              </a:lnSpc>
              <a:defRPr/>
            </a:pPr>
            <a:r>
              <a:rPr lang="pt-BR" sz="2400" smtClean="0"/>
              <a:t>SISTEMA DE SEGURANÇA: 1.130 MEDIDORES DE VELOCIDADE COM 2.260 FAIXAS MONITORADAS</a:t>
            </a:r>
          </a:p>
          <a:p>
            <a:pPr eaLnBrk="1" hangingPunct="1">
              <a:lnSpc>
                <a:spcPct val="140000"/>
              </a:lnSpc>
              <a:defRPr/>
            </a:pPr>
            <a:r>
              <a:rPr lang="pt-BR" sz="2400" smtClean="0"/>
              <a:t>SINALIZAÇÃO: 72 MIL KM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ítulo 1"/>
          <p:cNvSpPr>
            <a:spLocks noGrp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pPr eaLnBrk="1" hangingPunct="1"/>
            <a:r>
              <a:rPr lang="pt-BR" smtClean="0">
                <a:effectLst/>
                <a:latin typeface="Calibri" pitchFamily="34" charset="0"/>
              </a:rPr>
              <a:t>Foco das próximas ações</a:t>
            </a:r>
          </a:p>
        </p:txBody>
      </p:sp>
      <p:pic>
        <p:nvPicPr>
          <p:cNvPr id="59394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5700" y="2022475"/>
            <a:ext cx="1828800" cy="1411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939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1700" y="4835525"/>
            <a:ext cx="1600200" cy="1530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939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92900" y="1946275"/>
            <a:ext cx="1905000" cy="1435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9397" name="Text Box 5"/>
          <p:cNvSpPr txBox="1">
            <a:spLocks noChangeArrowheads="1"/>
          </p:cNvSpPr>
          <p:nvPr/>
        </p:nvSpPr>
        <p:spPr bwMode="auto">
          <a:xfrm>
            <a:off x="395288" y="4797425"/>
            <a:ext cx="3203575" cy="1431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defTabSz="449263" eaLnBrk="0" hangingPunct="0">
              <a:spcBef>
                <a:spcPts val="2750"/>
              </a:spcBef>
              <a:buClr>
                <a:srgbClr val="0099FF"/>
              </a:buClr>
              <a:buSzPct val="100000"/>
              <a:buFont typeface="Dauphin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400">
                <a:solidFill>
                  <a:srgbClr val="00FFFF"/>
                </a:solidFill>
                <a:latin typeface="Dauphin"/>
              </a:rPr>
              <a:t>Os três E´s do trânsito</a:t>
            </a:r>
          </a:p>
        </p:txBody>
      </p:sp>
      <p:sp>
        <p:nvSpPr>
          <p:cNvPr id="4102" name="AutoShape 6"/>
          <p:cNvSpPr>
            <a:spLocks noChangeArrowheads="1"/>
          </p:cNvSpPr>
          <p:nvPr/>
        </p:nvSpPr>
        <p:spPr bwMode="auto">
          <a:xfrm>
            <a:off x="3644900" y="1946275"/>
            <a:ext cx="3733800" cy="2674938"/>
          </a:xfrm>
          <a:prstGeom prst="triangle">
            <a:avLst>
              <a:gd name="adj" fmla="val 50000"/>
            </a:avLst>
          </a:prstGeom>
          <a:blipFill dpi="0" rotWithShape="0">
            <a:blip r:embed="rId5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  <a:effectLst>
            <a:outerShdw dist="17819" dir="2700000" algn="ctr" rotWithShape="0">
              <a:srgbClr val="989898"/>
            </a:outerShdw>
          </a:effectLst>
        </p:spPr>
        <p:txBody>
          <a:bodyPr wrap="none" anchor="ctr"/>
          <a:lstStyle/>
          <a:p>
            <a:pPr defTabSz="449263" eaLnBrk="0"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pt-BR" sz="2400">
              <a:solidFill>
                <a:schemeClr val="bg1"/>
              </a:solidFill>
              <a:latin typeface="Times New Roman" pitchFamily="18" charset="0"/>
              <a:cs typeface="Lucida Sans Unicode" pitchFamily="34" charset="0"/>
            </a:endParaRPr>
          </a:p>
        </p:txBody>
      </p:sp>
      <p:sp>
        <p:nvSpPr>
          <p:cNvPr id="59399" name="Text Box 7"/>
          <p:cNvSpPr txBox="1">
            <a:spLocks noChangeArrowheads="1"/>
          </p:cNvSpPr>
          <p:nvPr/>
        </p:nvSpPr>
        <p:spPr bwMode="auto">
          <a:xfrm rot="-3300000">
            <a:off x="3654426" y="3065462"/>
            <a:ext cx="2417762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449263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1">
                <a:solidFill>
                  <a:srgbClr val="FF3300"/>
                </a:solidFill>
                <a:latin typeface="Times New Roman" pitchFamily="18" charset="0"/>
              </a:rPr>
              <a:t>E</a:t>
            </a:r>
            <a:r>
              <a:rPr lang="en-GB" sz="2400" b="1">
                <a:solidFill>
                  <a:srgbClr val="000000"/>
                </a:solidFill>
                <a:latin typeface="Times New Roman" pitchFamily="18" charset="0"/>
              </a:rPr>
              <a:t>NGINEERING</a:t>
            </a:r>
          </a:p>
        </p:txBody>
      </p:sp>
      <p:sp>
        <p:nvSpPr>
          <p:cNvPr id="59400" name="Text Box 8"/>
          <p:cNvSpPr txBox="1">
            <a:spLocks noChangeArrowheads="1"/>
          </p:cNvSpPr>
          <p:nvPr/>
        </p:nvSpPr>
        <p:spPr bwMode="auto">
          <a:xfrm rot="3360000">
            <a:off x="5142706" y="3145632"/>
            <a:ext cx="2079625" cy="5191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449263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1">
                <a:solidFill>
                  <a:srgbClr val="FF3300"/>
                </a:solidFill>
                <a:latin typeface="Times New Roman" pitchFamily="18" charset="0"/>
              </a:rPr>
              <a:t>E</a:t>
            </a:r>
            <a:r>
              <a:rPr lang="en-GB" sz="2400" b="1">
                <a:solidFill>
                  <a:srgbClr val="000000"/>
                </a:solidFill>
                <a:latin typeface="Times New Roman" pitchFamily="18" charset="0"/>
              </a:rPr>
              <a:t>DUCATION</a:t>
            </a:r>
          </a:p>
        </p:txBody>
      </p:sp>
      <p:sp>
        <p:nvSpPr>
          <p:cNvPr id="59401" name="Text Box 9"/>
          <p:cNvSpPr txBox="1">
            <a:spLocks noChangeArrowheads="1"/>
          </p:cNvSpPr>
          <p:nvPr/>
        </p:nvSpPr>
        <p:spPr bwMode="auto">
          <a:xfrm>
            <a:off x="4384675" y="4149725"/>
            <a:ext cx="2619375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449263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1">
                <a:solidFill>
                  <a:srgbClr val="FF3300"/>
                </a:solidFill>
                <a:latin typeface="Times New Roman" pitchFamily="18" charset="0"/>
              </a:rPr>
              <a:t>E</a:t>
            </a:r>
            <a:r>
              <a:rPr lang="en-GB" sz="2400" b="1">
                <a:solidFill>
                  <a:srgbClr val="000000"/>
                </a:solidFill>
                <a:latin typeface="Times New Roman" pitchFamily="18" charset="0"/>
              </a:rPr>
              <a:t>NFORCEMENT</a:t>
            </a:r>
          </a:p>
        </p:txBody>
      </p:sp>
      <p:sp>
        <p:nvSpPr>
          <p:cNvPr id="59402" name="Text Box 11"/>
          <p:cNvSpPr txBox="1">
            <a:spLocks noChangeArrowheads="1"/>
          </p:cNvSpPr>
          <p:nvPr/>
        </p:nvSpPr>
        <p:spPr bwMode="auto">
          <a:xfrm>
            <a:off x="2578100" y="3394075"/>
            <a:ext cx="1600200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defTabSz="449263" eaLnBrk="0" hangingPunct="0">
              <a:spcBef>
                <a:spcPts val="1750"/>
              </a:spcBef>
              <a:buClr>
                <a:srgbClr val="FFFFFF"/>
              </a:buClr>
              <a:buSzPct val="100000"/>
              <a:buFont typeface="Serifa BT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1">
                <a:solidFill>
                  <a:srgbClr val="FFFFFF"/>
                </a:solidFill>
                <a:latin typeface="Serifa BT"/>
              </a:rPr>
              <a:t>Técnica</a:t>
            </a:r>
          </a:p>
        </p:txBody>
      </p:sp>
      <p:sp>
        <p:nvSpPr>
          <p:cNvPr id="59403" name="Text Box 12"/>
          <p:cNvSpPr txBox="1">
            <a:spLocks noChangeArrowheads="1"/>
          </p:cNvSpPr>
          <p:nvPr/>
        </p:nvSpPr>
        <p:spPr bwMode="auto">
          <a:xfrm>
            <a:off x="4559300" y="6365875"/>
            <a:ext cx="2849563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defTabSz="449263" eaLnBrk="0" hangingPunct="0">
              <a:spcBef>
                <a:spcPts val="1750"/>
              </a:spcBef>
              <a:buClr>
                <a:srgbClr val="FFFFFF"/>
              </a:buClr>
              <a:buSzPct val="100000"/>
              <a:buFont typeface="Serifa BT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1">
                <a:solidFill>
                  <a:srgbClr val="FFFFFF"/>
                </a:solidFill>
                <a:latin typeface="Serifa BT"/>
              </a:rPr>
              <a:t>Fiscalização</a:t>
            </a:r>
          </a:p>
        </p:txBody>
      </p:sp>
      <p:sp>
        <p:nvSpPr>
          <p:cNvPr id="59404" name="Text Box 13"/>
          <p:cNvSpPr txBox="1">
            <a:spLocks noChangeArrowheads="1"/>
          </p:cNvSpPr>
          <p:nvPr/>
        </p:nvSpPr>
        <p:spPr bwMode="auto">
          <a:xfrm>
            <a:off x="6845300" y="3332163"/>
            <a:ext cx="2119313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defTabSz="449263" eaLnBrk="0" hangingPunct="0">
              <a:spcBef>
                <a:spcPts val="1750"/>
              </a:spcBef>
              <a:buClr>
                <a:srgbClr val="FFFFFF"/>
              </a:buClr>
              <a:buSzPct val="100000"/>
              <a:buFont typeface="Serifa BT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1">
                <a:solidFill>
                  <a:srgbClr val="FFFFFF"/>
                </a:solidFill>
                <a:latin typeface="Serifa BT"/>
              </a:rPr>
              <a:t>Educação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228600"/>
            <a:ext cx="8510588" cy="3776663"/>
          </a:xfrm>
        </p:spPr>
        <p:txBody>
          <a:bodyPr/>
          <a:lstStyle/>
          <a:p>
            <a:pPr eaLnBrk="1" hangingPunct="1">
              <a:defRPr/>
            </a:pPr>
            <a:r>
              <a:rPr lang="pt-BR" b="0" smtClean="0"/>
              <a:t/>
            </a:r>
            <a:br>
              <a:rPr lang="pt-BR" b="0" smtClean="0"/>
            </a:br>
            <a:r>
              <a:rPr lang="pt-BR" b="0" smtClean="0"/>
              <a:t/>
            </a:r>
            <a:br>
              <a:rPr lang="pt-BR" b="0" smtClean="0"/>
            </a:br>
            <a:r>
              <a:rPr lang="pt-BR" b="0" smtClean="0"/>
              <a:t/>
            </a:r>
            <a:br>
              <a:rPr lang="pt-BR" b="0" smtClean="0"/>
            </a:br>
            <a:r>
              <a:rPr lang="pt-BR" b="0" smtClean="0"/>
              <a:t/>
            </a:r>
            <a:br>
              <a:rPr lang="pt-BR" b="0" smtClean="0"/>
            </a:br>
            <a:r>
              <a:rPr lang="pt-BR" smtClean="0">
                <a:effectLst/>
                <a:latin typeface="Calibri" pitchFamily="34" charset="0"/>
              </a:rPr>
              <a:t>OBRIGADO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3933825"/>
            <a:ext cx="7353300" cy="582613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pt-BR" sz="2800"/>
              <a:t>marcelo.perrupato@transportes.gov.br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8"/>
          <p:cNvSpPr>
            <a:spLocks noChangeArrowheads="1"/>
          </p:cNvSpPr>
          <p:nvPr/>
        </p:nvSpPr>
        <p:spPr bwMode="auto">
          <a:xfrm>
            <a:off x="7667625" y="981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99829" tIns="630039" rIns="899829" anchor="ctr">
            <a:spAutoFit/>
          </a:bodyPr>
          <a:lstStyle/>
          <a:p>
            <a:endParaRPr lang="fr-FR"/>
          </a:p>
        </p:txBody>
      </p:sp>
      <p:pic>
        <p:nvPicPr>
          <p:cNvPr id="20482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13" y="1125538"/>
            <a:ext cx="9144000" cy="570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Rectangle 9"/>
          <p:cNvSpPr>
            <a:spLocks noChangeArrowheads="1"/>
          </p:cNvSpPr>
          <p:nvPr/>
        </p:nvSpPr>
        <p:spPr bwMode="auto">
          <a:xfrm>
            <a:off x="0" y="5316538"/>
            <a:ext cx="1841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pt-BR" sz="1400" b="1">
                <a:latin typeface="Arial" charset="0"/>
                <a:cs typeface="Times New Roman" pitchFamily="18" charset="0"/>
              </a:rPr>
              <a:t/>
            </a:r>
            <a:br>
              <a:rPr lang="pt-BR" sz="1400" b="1">
                <a:latin typeface="Arial" charset="0"/>
                <a:cs typeface="Times New Roman" pitchFamily="18" charset="0"/>
              </a:rPr>
            </a:br>
            <a:endParaRPr lang="pt-BR">
              <a:cs typeface="Times New Roman" pitchFamily="18" charset="0"/>
            </a:endParaRPr>
          </a:p>
        </p:txBody>
      </p:sp>
      <p:sp>
        <p:nvSpPr>
          <p:cNvPr id="20484" name="Text Box 10"/>
          <p:cNvSpPr txBox="1">
            <a:spLocks noChangeArrowheads="1"/>
          </p:cNvSpPr>
          <p:nvPr/>
        </p:nvSpPr>
        <p:spPr bwMode="auto">
          <a:xfrm>
            <a:off x="-828675" y="679450"/>
            <a:ext cx="10945813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pt-BR" sz="2400" b="1">
                <a:solidFill>
                  <a:schemeClr val="hlink"/>
                </a:solidFill>
                <a:latin typeface="Calibri" pitchFamily="34" charset="0"/>
              </a:rPr>
              <a:t>Evolução do Índice de Estado de Superfície das Rodovias Federais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25538"/>
            <a:ext cx="9144000" cy="5734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1506" name="Rectangle 3"/>
          <p:cNvSpPr>
            <a:spLocks noChangeArrowheads="1"/>
          </p:cNvSpPr>
          <p:nvPr/>
        </p:nvSpPr>
        <p:spPr bwMode="auto">
          <a:xfrm>
            <a:off x="900113" y="512763"/>
            <a:ext cx="69119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3200" b="1">
                <a:solidFill>
                  <a:schemeClr val="tx2"/>
                </a:solidFill>
                <a:latin typeface="Arial" charset="0"/>
              </a:rPr>
              <a:t>Rodovias - Região Norte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52513"/>
            <a:ext cx="9144000" cy="58054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2530" name="Rectangle 3"/>
          <p:cNvSpPr>
            <a:spLocks noChangeArrowheads="1"/>
          </p:cNvSpPr>
          <p:nvPr/>
        </p:nvSpPr>
        <p:spPr bwMode="auto">
          <a:xfrm rot="10800000" flipV="1">
            <a:off x="1622425" y="484188"/>
            <a:ext cx="648176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3200" b="1">
                <a:solidFill>
                  <a:schemeClr val="tx2"/>
                </a:solidFill>
                <a:latin typeface="Arial" charset="0"/>
              </a:rPr>
              <a:t>Rodovias - Região Nordeste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52513"/>
            <a:ext cx="9144000" cy="58054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3554" name="Rectangle 3"/>
          <p:cNvSpPr>
            <a:spLocks noChangeArrowheads="1"/>
          </p:cNvSpPr>
          <p:nvPr/>
        </p:nvSpPr>
        <p:spPr bwMode="auto">
          <a:xfrm>
            <a:off x="900113" y="482600"/>
            <a:ext cx="76327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3200" b="1">
                <a:solidFill>
                  <a:schemeClr val="tx2"/>
                </a:solidFill>
                <a:latin typeface="Arial" charset="0"/>
              </a:rPr>
              <a:t>Rodovias - Região Sudeste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81075"/>
            <a:ext cx="9144000" cy="58769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4578" name="Rectangle 3"/>
          <p:cNvSpPr>
            <a:spLocks noChangeArrowheads="1"/>
          </p:cNvSpPr>
          <p:nvPr/>
        </p:nvSpPr>
        <p:spPr bwMode="auto">
          <a:xfrm>
            <a:off x="755650" y="476250"/>
            <a:ext cx="74882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3200" b="1">
                <a:solidFill>
                  <a:schemeClr val="tx2"/>
                </a:solidFill>
                <a:latin typeface="Arial" charset="0"/>
              </a:rPr>
              <a:t>Rodovias - Região Sul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luxo">
  <a:themeElements>
    <a:clrScheme name="Fluxo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Fluxo">
      <a:majorFont>
        <a:latin typeface="Tahom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luxo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uxo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uxo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uxo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uxo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uxo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uxo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uxo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luxo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388</TotalTime>
  <Words>1544</Words>
  <Application>Microsoft Office PowerPoint</Application>
  <PresentationFormat>Affichage à l'écran (4:3)</PresentationFormat>
  <Paragraphs>289</Paragraphs>
  <Slides>41</Slides>
  <Notes>2</Notes>
  <HiddenSlides>0</HiddenSlides>
  <MMClips>0</MMClips>
  <ScaleCrop>false</ScaleCrop>
  <HeadingPairs>
    <vt:vector size="8" baseType="variant">
      <vt:variant>
        <vt:lpstr>Polices utilisées</vt:lpstr>
      </vt:variant>
      <vt:variant>
        <vt:i4>10</vt:i4>
      </vt:variant>
      <vt:variant>
        <vt:lpstr>Modèle de conception</vt:lpstr>
      </vt:variant>
      <vt:variant>
        <vt:i4>2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41</vt:i4>
      </vt:variant>
    </vt:vector>
  </HeadingPairs>
  <TitlesOfParts>
    <vt:vector size="54" baseType="lpstr">
      <vt:lpstr>Garamond</vt:lpstr>
      <vt:lpstr>Arial</vt:lpstr>
      <vt:lpstr>Tahoma</vt:lpstr>
      <vt:lpstr>Calibri</vt:lpstr>
      <vt:lpstr>Wingdings</vt:lpstr>
      <vt:lpstr>Times New Roman</vt:lpstr>
      <vt:lpstr>Arial Narrow</vt:lpstr>
      <vt:lpstr>Lucida Sans Unicode</vt:lpstr>
      <vt:lpstr>Dauphin</vt:lpstr>
      <vt:lpstr>Serifa BT</vt:lpstr>
      <vt:lpstr>Fluxo</vt:lpstr>
      <vt:lpstr>Fluxo</vt:lpstr>
      <vt:lpstr>Gráfico</vt:lpstr>
      <vt:lpstr>Segurança no Trânsito em Rodovias Federais</vt:lpstr>
      <vt:lpstr>Visão Estratégica do MT</vt:lpstr>
      <vt:lpstr>RODOVIAS (Proposta PAC)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Disciplinamento do Setor (operação)</vt:lpstr>
      <vt:lpstr>Disciplinamento do Setor (operação)</vt:lpstr>
      <vt:lpstr>O VEÍCULO</vt:lpstr>
      <vt:lpstr>Renovação de Frota</vt:lpstr>
      <vt:lpstr>PROCAMINHONEIRO (Recursos do BNDES)</vt:lpstr>
      <vt:lpstr>Acidentes em Rodovias Federais - 2009</vt:lpstr>
      <vt:lpstr>Custos Econômicos e Sociais dos Acidentes de Trânsito  nas Rodovias Federais  (IPEA-2005)</vt:lpstr>
      <vt:lpstr>Organização Institucional</vt:lpstr>
      <vt:lpstr>Política Nacional de Segurança no Trânsito para as Rodovias Federais</vt:lpstr>
      <vt:lpstr>Política Nacional de Segurança no Trânsito para as Rodovias Federais</vt:lpstr>
      <vt:lpstr>Ações para Redução de Acidentes e Melhoria da Segurança Viária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Diapositive 34</vt:lpstr>
      <vt:lpstr>Diapositive 35</vt:lpstr>
      <vt:lpstr>Diapositive 36</vt:lpstr>
      <vt:lpstr>Diapositive 37</vt:lpstr>
      <vt:lpstr>Diapositive 38</vt:lpstr>
      <vt:lpstr>Próximas Ações</vt:lpstr>
      <vt:lpstr>Foco das próximas ações</vt:lpstr>
      <vt:lpstr>    OBRIGADO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Segurança no Trânsito em Rodovias Federais</dc:title>
  <dc:subject>I Seminário de Segurança no Trânsito da Comissão de Viação e Transportes</dc:subject>
  <dc:creator>Marcelo Perrupato</dc:creator>
  <cp:keywords>Segurança nas Rodovias Federais</cp:keywords>
  <dc:description>Apresentação na Comissão de Viação e Transportes, da Câmara dos Deputados, no I Seminário de Segurança no Trânsito da Comissão de Viação e Transportes, Brasília, o5 de maio de 2010.</dc:description>
  <cp:lastModifiedBy>paul</cp:lastModifiedBy>
  <cp:revision>59</cp:revision>
  <dcterms:created xsi:type="dcterms:W3CDTF">2010-05-03T00:12:07Z</dcterms:created>
  <dcterms:modified xsi:type="dcterms:W3CDTF">2010-05-11T19:23:32Z</dcterms:modified>
  <cp:category>Institucional</cp:category>
</cp:coreProperties>
</file>